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269"/>
  </p:notesMasterIdLst>
  <p:handoutMasterIdLst>
    <p:handoutMasterId r:id="rId270"/>
  </p:handoutMasterIdLst>
  <p:sldIdLst>
    <p:sldId id="256" r:id="rId3"/>
    <p:sldId id="549" r:id="rId4"/>
    <p:sldId id="257" r:id="rId5"/>
    <p:sldId id="550" r:id="rId6"/>
    <p:sldId id="259" r:id="rId7"/>
    <p:sldId id="553" r:id="rId8"/>
    <p:sldId id="260" r:id="rId9"/>
    <p:sldId id="261" r:id="rId10"/>
    <p:sldId id="262" r:id="rId11"/>
    <p:sldId id="263" r:id="rId12"/>
    <p:sldId id="264" r:id="rId13"/>
    <p:sldId id="265" r:id="rId14"/>
    <p:sldId id="266" r:id="rId15"/>
    <p:sldId id="540" r:id="rId16"/>
    <p:sldId id="267" r:id="rId17"/>
    <p:sldId id="268" r:id="rId18"/>
    <p:sldId id="269" r:id="rId19"/>
    <p:sldId id="270" r:id="rId20"/>
    <p:sldId id="271" r:id="rId21"/>
    <p:sldId id="272" r:id="rId22"/>
    <p:sldId id="521" r:id="rId23"/>
    <p:sldId id="274" r:id="rId24"/>
    <p:sldId id="522"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544" r:id="rId49"/>
    <p:sldId id="300" r:id="rId50"/>
    <p:sldId id="301" r:id="rId51"/>
    <p:sldId id="302" r:id="rId52"/>
    <p:sldId id="303" r:id="rId53"/>
    <p:sldId id="304" r:id="rId54"/>
    <p:sldId id="305" r:id="rId55"/>
    <p:sldId id="306"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529" r:id="rId93"/>
    <p:sldId id="345" r:id="rId94"/>
    <p:sldId id="346" r:id="rId95"/>
    <p:sldId id="347" r:id="rId96"/>
    <p:sldId id="348" r:id="rId97"/>
    <p:sldId id="349" r:id="rId98"/>
    <p:sldId id="350" r:id="rId99"/>
    <p:sldId id="530" r:id="rId100"/>
    <p:sldId id="531" r:id="rId101"/>
    <p:sldId id="351" r:id="rId102"/>
    <p:sldId id="352" r:id="rId103"/>
    <p:sldId id="353" r:id="rId104"/>
    <p:sldId id="354" r:id="rId105"/>
    <p:sldId id="532" r:id="rId106"/>
    <p:sldId id="533" r:id="rId107"/>
    <p:sldId id="534" r:id="rId108"/>
    <p:sldId id="355" r:id="rId109"/>
    <p:sldId id="356" r:id="rId110"/>
    <p:sldId id="357" r:id="rId111"/>
    <p:sldId id="358" r:id="rId112"/>
    <p:sldId id="359" r:id="rId113"/>
    <p:sldId id="360" r:id="rId114"/>
    <p:sldId id="361" r:id="rId115"/>
    <p:sldId id="362" r:id="rId116"/>
    <p:sldId id="363" r:id="rId117"/>
    <p:sldId id="535" r:id="rId118"/>
    <p:sldId id="536" r:id="rId119"/>
    <p:sldId id="368" r:id="rId120"/>
    <p:sldId id="537" r:id="rId121"/>
    <p:sldId id="538" r:id="rId122"/>
    <p:sldId id="543" r:id="rId123"/>
    <p:sldId id="539" r:id="rId124"/>
    <p:sldId id="371" r:id="rId125"/>
    <p:sldId id="372" r:id="rId126"/>
    <p:sldId id="377" r:id="rId127"/>
    <p:sldId id="545" r:id="rId128"/>
    <p:sldId id="378" r:id="rId129"/>
    <p:sldId id="379" r:id="rId130"/>
    <p:sldId id="380" r:id="rId131"/>
    <p:sldId id="381" r:id="rId132"/>
    <p:sldId id="382" r:id="rId133"/>
    <p:sldId id="383" r:id="rId134"/>
    <p:sldId id="385" r:id="rId135"/>
    <p:sldId id="386" r:id="rId136"/>
    <p:sldId id="387" r:id="rId137"/>
    <p:sldId id="541" r:id="rId138"/>
    <p:sldId id="388" r:id="rId139"/>
    <p:sldId id="542"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546"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547" r:id="rId200"/>
    <p:sldId id="449" r:id="rId201"/>
    <p:sldId id="451" r:id="rId202"/>
    <p:sldId id="452" r:id="rId203"/>
    <p:sldId id="453" r:id="rId204"/>
    <p:sldId id="454" r:id="rId205"/>
    <p:sldId id="455" r:id="rId206"/>
    <p:sldId id="456" r:id="rId207"/>
    <p:sldId id="457"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7" r:id="rId256"/>
    <p:sldId id="508" r:id="rId257"/>
    <p:sldId id="509" r:id="rId258"/>
    <p:sldId id="510" r:id="rId259"/>
    <p:sldId id="511" r:id="rId260"/>
    <p:sldId id="512" r:id="rId261"/>
    <p:sldId id="513" r:id="rId262"/>
    <p:sldId id="514" r:id="rId263"/>
    <p:sldId id="515" r:id="rId264"/>
    <p:sldId id="516" r:id="rId265"/>
    <p:sldId id="552" r:id="rId266"/>
    <p:sldId id="519" r:id="rId267"/>
    <p:sldId id="551" r:id="rId2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95" autoAdjust="0"/>
    <p:restoredTop sz="48784" autoAdjust="0"/>
  </p:normalViewPr>
  <p:slideViewPr>
    <p:cSldViewPr>
      <p:cViewPr varScale="1">
        <p:scale>
          <a:sx n="45" d="100"/>
          <a:sy n="45" d="100"/>
        </p:scale>
        <p:origin x="2550" y="54"/>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p:scale>
        <a:sx n="128" d="100"/>
        <a:sy n="128" d="100"/>
      </p:scale>
      <p:origin x="0" y="10980"/>
    </p:cViewPr>
  </p:sorterViewPr>
  <p:notesViewPr>
    <p:cSldViewPr>
      <p:cViewPr varScale="1">
        <p:scale>
          <a:sx n="92" d="100"/>
          <a:sy n="92" d="100"/>
        </p:scale>
        <p:origin x="-373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handoutMaster" Target="handoutMasters/handout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244" Type="http://schemas.openxmlformats.org/officeDocument/2006/relationships/slide" Target="slides/slide242.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slide" Target="slides/slide258.xml"/><Relationship Id="rId265" Type="http://schemas.openxmlformats.org/officeDocument/2006/relationships/slide" Target="slides/slide263.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presProps" Target="presProps.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theme" Target="theme/theme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4EBEE181-FD8C-45AF-80D6-5C9330225095}" srcId="{3E4F9D75-D5D8-4314-ACBD-27833A7F9B37}" destId="{B5E039F1-BBD9-49CA-AED0-167893AD4C2D}" srcOrd="1" destOrd="0" parTransId="{AD5A7BF3-3CE0-454D-9BF9-F3FC11CF370C}" sibTransId="{F3471573-29BE-4F11-926F-9AE633D722FD}"/>
    <dgm:cxn modelId="{C9EEAB38-2F48-4E10-A546-FCDECE73A0B0}" srcId="{3E4F9D75-D5D8-4314-ACBD-27833A7F9B37}" destId="{D1EB14A3-E50B-4C6B-8B85-FC2F1AA58ED5}" srcOrd="0" destOrd="0" parTransId="{FDE3662D-EA8F-4B9A-8DA5-E4008DC5088C}" sibTransId="{0BB29068-5E85-4EE8-91E1-2024FD512D06}"/>
    <dgm:cxn modelId="{4218ADCB-E1A6-4AB0-8A11-401F97C76E7B}" srcId="{3E4F9D75-D5D8-4314-ACBD-27833A7F9B37}" destId="{1439D559-D189-4FF1-A4FB-F22A15A268D1}" srcOrd="2" destOrd="0" parTransId="{5EE2399A-E4F7-46C2-AFD0-FCD2735CA036}" sibTransId="{7B39829F-0B46-49C4-AB74-4092A4A67217}"/>
    <dgm:cxn modelId="{485E4635-0BE2-4C65-A0DC-187786714DF4}"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408F300F-EB2D-4791-A679-762B18E7D478}" type="presOf" srcId="{1439D559-D189-4FF1-A4FB-F22A15A268D1}" destId="{B6C28692-8BAE-4E06-A3BE-9AAFCCA84D47}" srcOrd="0" destOrd="0" presId="urn:microsoft.com/office/officeart/2005/8/layout/matrix3"/>
    <dgm:cxn modelId="{C29D2FA6-26E8-4C3E-B7C3-568A25605639}" type="presOf" srcId="{D1EB14A3-E50B-4C6B-8B85-FC2F1AA58ED5}" destId="{ECAE1A64-3C26-4CD0-8055-16154FF0361B}" srcOrd="0" destOrd="0" presId="urn:microsoft.com/office/officeart/2005/8/layout/matrix3"/>
    <dgm:cxn modelId="{DA2D7B71-0ECD-47ED-88EF-3FB447CEAB43}" type="presOf" srcId="{95D9FA2A-C5BC-4752-8E72-6799C0FBC1C6}" destId="{C9DED484-765B-4B50-9650-386C82457535}" srcOrd="0" destOrd="0" presId="urn:microsoft.com/office/officeart/2005/8/layout/matrix3"/>
    <dgm:cxn modelId="{FC4A3564-E42D-46FA-924A-DD6E9B87353C}" type="presOf" srcId="{B5E039F1-BBD9-49CA-AED0-167893AD4C2D}" destId="{AA9D5778-9E54-41DB-BF3A-44486A11C644}" srcOrd="0" destOrd="0" presId="urn:microsoft.com/office/officeart/2005/8/layout/matrix3"/>
    <dgm:cxn modelId="{F858C4AB-C037-4B8C-AC8D-812A90509F16}" type="presParOf" srcId="{0F528374-3DE1-4486-B71C-82DC73192314}" destId="{7476B03F-5A87-4E08-A32E-D8B9821AFAB6}" srcOrd="0" destOrd="0" presId="urn:microsoft.com/office/officeart/2005/8/layout/matrix3"/>
    <dgm:cxn modelId="{9413D13D-F7E8-4056-A548-4125C58BD355}" type="presParOf" srcId="{0F528374-3DE1-4486-B71C-82DC73192314}" destId="{ECAE1A64-3C26-4CD0-8055-16154FF0361B}" srcOrd="1" destOrd="0" presId="urn:microsoft.com/office/officeart/2005/8/layout/matrix3"/>
    <dgm:cxn modelId="{23395906-087D-45C1-92C6-8E40AE4D95B5}" type="presParOf" srcId="{0F528374-3DE1-4486-B71C-82DC73192314}" destId="{AA9D5778-9E54-41DB-BF3A-44486A11C644}" srcOrd="2" destOrd="0" presId="urn:microsoft.com/office/officeart/2005/8/layout/matrix3"/>
    <dgm:cxn modelId="{7EC92919-3703-4A74-AF6D-1797182E759D}" type="presParOf" srcId="{0F528374-3DE1-4486-B71C-82DC73192314}" destId="{B6C28692-8BAE-4E06-A3BE-9AAFCCA84D47}" srcOrd="3" destOrd="0" presId="urn:microsoft.com/office/officeart/2005/8/layout/matrix3"/>
    <dgm:cxn modelId="{927313D1-10F8-489F-B145-7CFC8A0224D7}"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t>
        <a:bodyPr/>
        <a:lstStyle/>
        <a:p>
          <a:endParaRPr lang="en-CA"/>
        </a:p>
      </dgm:t>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7B5BB0D3-9FB1-4801-8D8B-8DE511E307CF}"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CCB7E78B-12A8-4ED3-A1FA-CCF557F67456}" type="presOf" srcId="{D1EB14A3-E50B-4C6B-8B85-FC2F1AA58ED5}" destId="{ECAE1A64-3C26-4CD0-8055-16154FF0361B}" srcOrd="0" destOrd="0" presId="urn:microsoft.com/office/officeart/2005/8/layout/matrix3"/>
    <dgm:cxn modelId="{3A85CCC9-15E2-406D-ACD0-930673C8157A}" type="presOf" srcId="{B5E039F1-BBD9-49CA-AED0-167893AD4C2D}" destId="{AA9D5778-9E54-41DB-BF3A-44486A11C64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B9AC0F0B-4B9C-4D81-82C7-FCF809F45FEB}" type="presOf" srcId="{3E4F9D75-D5D8-4314-ACBD-27833A7F9B37}" destId="{0F528374-3DE1-4486-B71C-82DC73192314}" srcOrd="0" destOrd="0" presId="urn:microsoft.com/office/officeart/2005/8/layout/matrix3"/>
    <dgm:cxn modelId="{4018419B-59E3-4EB4-BF9E-07498CAA5542}" type="presOf" srcId="{95D9FA2A-C5BC-4752-8E72-6799C0FBC1C6}" destId="{C9DED484-765B-4B50-9650-386C82457535}" srcOrd="0" destOrd="0" presId="urn:microsoft.com/office/officeart/2005/8/layout/matrix3"/>
    <dgm:cxn modelId="{F86AB2F7-4FC1-4FD8-9B7C-B83905AC6F81}" type="presParOf" srcId="{0F528374-3DE1-4486-B71C-82DC73192314}" destId="{7476B03F-5A87-4E08-A32E-D8B9821AFAB6}" srcOrd="0" destOrd="0" presId="urn:microsoft.com/office/officeart/2005/8/layout/matrix3"/>
    <dgm:cxn modelId="{626A75B2-8471-4753-8845-0397E468BB36}" type="presParOf" srcId="{0F528374-3DE1-4486-B71C-82DC73192314}" destId="{ECAE1A64-3C26-4CD0-8055-16154FF0361B}" srcOrd="1" destOrd="0" presId="urn:microsoft.com/office/officeart/2005/8/layout/matrix3"/>
    <dgm:cxn modelId="{3D645B29-7521-4A37-8ADC-47E09BD52205}" type="presParOf" srcId="{0F528374-3DE1-4486-B71C-82DC73192314}" destId="{AA9D5778-9E54-41DB-BF3A-44486A11C644}" srcOrd="2" destOrd="0" presId="urn:microsoft.com/office/officeart/2005/8/layout/matrix3"/>
    <dgm:cxn modelId="{42A8A049-6F0B-4FB2-AFC9-0E11B5FF362B}" type="presParOf" srcId="{0F528374-3DE1-4486-B71C-82DC73192314}" destId="{B6C28692-8BAE-4E06-A3BE-9AAFCCA84D47}" srcOrd="3" destOrd="0" presId="urn:microsoft.com/office/officeart/2005/8/layout/matrix3"/>
    <dgm:cxn modelId="{D0E2B81C-7925-4225-8B1C-FE12430AA414}"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17/11/2015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extLst>
      <p:ext uri="{BB962C8B-B14F-4D97-AF65-F5344CB8AC3E}">
        <p14:creationId xmlns:p14="http://schemas.microsoft.com/office/powerpoint/2010/main" val="2996972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17/11/2015</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5291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p>
          <a:p>
            <a:r>
              <a:rPr lang="en-US" dirty="0" smtClean="0"/>
              <a:t>More stuff on implementers, common scenarios &amp; paradigms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not</a:t>
            </a:r>
            <a:r>
              <a:rPr lang="en-US" baseline="0" dirty="0" smtClean="0"/>
              <a:t> strong use right now</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171</a:t>
            </a:fld>
            <a:endParaRPr lang="en-CA" dirty="0"/>
          </a:p>
        </p:txBody>
      </p:sp>
    </p:spTree>
    <p:extLst>
      <p:ext uri="{BB962C8B-B14F-4D97-AF65-F5344CB8AC3E}">
        <p14:creationId xmlns:p14="http://schemas.microsoft.com/office/powerpoint/2010/main" val="166686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Pull by profile or security</a:t>
            </a:r>
            <a:r>
              <a:rPr lang="en-US" baseline="0" dirty="0" smtClean="0"/>
              <a:t> label of something.</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172</a:t>
            </a:fld>
            <a:endParaRPr lang="en-CA" dirty="0"/>
          </a:p>
        </p:txBody>
      </p:sp>
    </p:spTree>
    <p:extLst>
      <p:ext uri="{BB962C8B-B14F-4D97-AF65-F5344CB8AC3E}">
        <p14:creationId xmlns:p14="http://schemas.microsoft.com/office/powerpoint/2010/main" val="14525353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Some folks have</a:t>
            </a:r>
            <a:r>
              <a:rPr lang="en-US" baseline="0" dirty="0" smtClean="0"/>
              <a:t> expressed concern about putting all the parameters in the URL. If you encrypt in TLS everything outside the port is secure, both the </a:t>
            </a:r>
            <a:r>
              <a:rPr lang="en-US" baseline="0" dirty="0" err="1" smtClean="0"/>
              <a:t>url</a:t>
            </a:r>
            <a:r>
              <a:rPr lang="en-US" baseline="0" dirty="0" smtClean="0"/>
              <a:t> and body. FHIR permits ability to put search parameters in the body.</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173</a:t>
            </a:fld>
            <a:endParaRPr lang="en-CA" dirty="0"/>
          </a:p>
        </p:txBody>
      </p:sp>
    </p:spTree>
    <p:extLst>
      <p:ext uri="{BB962C8B-B14F-4D97-AF65-F5344CB8AC3E}">
        <p14:creationId xmlns:p14="http://schemas.microsoft.com/office/powerpoint/2010/main" val="20656798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server</a:t>
            </a:r>
            <a:r>
              <a:rPr lang="en-US" baseline="0" dirty="0" smtClean="0"/>
              <a:t> has support paging, chaining, filtering, etc. ALL OPTIONAL.</a:t>
            </a:r>
          </a:p>
          <a:p>
            <a:endParaRPr lang="en-US" baseline="0" dirty="0" smtClean="0"/>
          </a:p>
          <a:p>
            <a:r>
              <a:rPr lang="en-US" baseline="0" dirty="0" smtClean="0"/>
              <a:t>You could query for all and then process on client side, but that will let you interop with lots of folks, but be complex on client size and waste bandwidth since more is sent then needed. A client can determine what a server supports by using conformance resource – which confirms they are capable of</a:t>
            </a:r>
          </a:p>
          <a:p>
            <a:endParaRPr lang="en-US" baseline="0" dirty="0" smtClean="0"/>
          </a:p>
          <a:p>
            <a:r>
              <a:rPr lang="en-US" baseline="0" dirty="0" err="1" smtClean="0"/>
              <a:t>noSQL</a:t>
            </a:r>
            <a:r>
              <a:rPr lang="en-US" baseline="0" dirty="0" smtClean="0"/>
              <a:t> repository may make your head hurt.</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174</a:t>
            </a:fld>
            <a:endParaRPr lang="en-CA" dirty="0"/>
          </a:p>
        </p:txBody>
      </p:sp>
    </p:spTree>
    <p:extLst>
      <p:ext uri="{BB962C8B-B14F-4D97-AF65-F5344CB8AC3E}">
        <p14:creationId xmlns:p14="http://schemas.microsoft.com/office/powerpoint/2010/main" val="13683682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Pick a few different servers…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175</a:t>
            </a:fld>
            <a:endParaRPr lang="en-CA" dirty="0"/>
          </a:p>
        </p:txBody>
      </p:sp>
    </p:spTree>
    <p:extLst>
      <p:ext uri="{BB962C8B-B14F-4D97-AF65-F5344CB8AC3E}">
        <p14:creationId xmlns:p14="http://schemas.microsoft.com/office/powerpoint/2010/main" val="16216917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real queries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176</a:t>
            </a:fld>
            <a:endParaRPr lang="en-US"/>
          </a:p>
        </p:txBody>
      </p:sp>
    </p:spTree>
    <p:extLst>
      <p:ext uri="{BB962C8B-B14F-4D97-AF65-F5344CB8AC3E}">
        <p14:creationId xmlns:p14="http://schemas.microsoft.com/office/powerpoint/2010/main" val="7544790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177</a:t>
            </a:fld>
            <a:endParaRPr lang="en-US"/>
          </a:p>
        </p:txBody>
      </p:sp>
    </p:spTree>
    <p:extLst>
      <p:ext uri="{BB962C8B-B14F-4D97-AF65-F5344CB8AC3E}">
        <p14:creationId xmlns:p14="http://schemas.microsoft.com/office/powerpoint/2010/main" val="33037294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181</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cautious about relying on declared profiles – not all systems will declare, not all declarations will be right.</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183</a:t>
            </a:fld>
            <a:endParaRPr lang="en-US"/>
          </a:p>
        </p:txBody>
      </p:sp>
    </p:spTree>
    <p:extLst>
      <p:ext uri="{BB962C8B-B14F-4D97-AF65-F5344CB8AC3E}">
        <p14:creationId xmlns:p14="http://schemas.microsoft.com/office/powerpoint/2010/main" val="42325963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defTabSz="914281">
              <a:buFontTx/>
              <a:buChar char="-"/>
              <a:defRPr/>
            </a:pPr>
            <a:r>
              <a:rPr lang="nl-NL" dirty="0" smtClean="0"/>
              <a:t>“Drive-</a:t>
            </a:r>
            <a:r>
              <a:rPr lang="nl-NL" dirty="0" err="1" smtClean="0"/>
              <a:t>by</a:t>
            </a:r>
            <a:r>
              <a:rPr lang="nl-NL" dirty="0" smtClean="0"/>
              <a:t>” or “bottom-up” </a:t>
            </a:r>
            <a:r>
              <a:rPr lang="nl-NL" dirty="0" err="1" smtClean="0"/>
              <a:t>operability</a:t>
            </a:r>
            <a:r>
              <a:rPr lang="nl-NL" dirty="0" smtClean="0"/>
              <a:t>: </a:t>
            </a:r>
            <a:r>
              <a:rPr lang="nl-NL" baseline="0" dirty="0" smtClean="0"/>
              <a:t>“</a:t>
            </a:r>
            <a:r>
              <a:rPr lang="nl-NL" baseline="0" dirty="0" err="1" smtClean="0"/>
              <a:t>Communicate</a:t>
            </a:r>
            <a:r>
              <a:rPr lang="nl-NL" baseline="0" dirty="0" smtClean="0"/>
              <a:t> first, </a:t>
            </a:r>
            <a:r>
              <a:rPr lang="nl-NL" baseline="0" dirty="0" err="1" smtClean="0"/>
              <a:t>standardize</a:t>
            </a:r>
            <a:r>
              <a:rPr lang="nl-NL" baseline="0" dirty="0" smtClean="0"/>
              <a:t> later”</a:t>
            </a:r>
            <a:endParaRPr lang="nl-NL" dirty="0" smtClean="0"/>
          </a:p>
          <a:p>
            <a:pPr marL="171428" indent="-171428">
              <a:buFontTx/>
              <a:buChar char="-"/>
            </a:pPr>
            <a:r>
              <a:rPr lang="nl-NL" dirty="0" smtClean="0"/>
              <a:t>First, business partners. </a:t>
            </a:r>
            <a:r>
              <a:rPr lang="nl-NL" dirty="0" err="1" smtClean="0"/>
              <a:t>Then</a:t>
            </a:r>
            <a:r>
              <a:rPr lang="nl-NL" dirty="0" smtClean="0"/>
              <a:t>, </a:t>
            </a:r>
            <a:r>
              <a:rPr lang="nl-NL" dirty="0" err="1" smtClean="0"/>
              <a:t>collaborations</a:t>
            </a:r>
            <a:r>
              <a:rPr lang="nl-NL" dirty="0" smtClean="0"/>
              <a:t>, </a:t>
            </a:r>
            <a:r>
              <a:rPr lang="nl-NL" dirty="0" err="1" smtClean="0"/>
              <a:t>communities</a:t>
            </a:r>
            <a:r>
              <a:rPr lang="nl-NL" dirty="0" smtClean="0"/>
              <a:t>. </a:t>
            </a:r>
            <a:r>
              <a:rPr lang="nl-NL" dirty="0" err="1" smtClean="0"/>
              <a:t>Maybe</a:t>
            </a:r>
            <a:r>
              <a:rPr lang="nl-NL" dirty="0" smtClean="0"/>
              <a:t>, </a:t>
            </a:r>
            <a:r>
              <a:rPr lang="nl-NL" dirty="0" err="1" smtClean="0"/>
              <a:t>finally</a:t>
            </a:r>
            <a:r>
              <a:rPr lang="nl-NL" dirty="0" smtClean="0"/>
              <a:t>,</a:t>
            </a:r>
            <a:r>
              <a:rPr lang="nl-NL" baseline="0" dirty="0" smtClean="0"/>
              <a:t> </a:t>
            </a:r>
            <a:r>
              <a:rPr lang="nl-NL" baseline="0" dirty="0" err="1" smtClean="0"/>
              <a:t>nation-wide</a:t>
            </a:r>
            <a:endParaRPr lang="nl-NL" baseline="0" dirty="0" smtClean="0"/>
          </a:p>
          <a:p>
            <a:pPr marL="171428" indent="-171428">
              <a:buFontTx/>
              <a:buChar char="-"/>
            </a:pPr>
            <a:r>
              <a:rPr lang="nl-NL" baseline="0" dirty="0" smtClean="0"/>
              <a:t>It’s a </a:t>
            </a:r>
            <a:r>
              <a:rPr lang="nl-NL" baseline="0" dirty="0" err="1" smtClean="0"/>
              <a:t>natural</a:t>
            </a:r>
            <a:r>
              <a:rPr lang="nl-NL" baseline="0" dirty="0" smtClean="0"/>
              <a:t> </a:t>
            </a:r>
            <a:r>
              <a:rPr lang="nl-NL" baseline="0" dirty="0" err="1" smtClean="0"/>
              <a:t>process</a:t>
            </a:r>
            <a:r>
              <a:rPr lang="nl-NL" baseline="0" dirty="0" smtClean="0"/>
              <a:t> </a:t>
            </a:r>
            <a:r>
              <a:rPr lang="nl-NL" baseline="0" dirty="0" err="1" smtClean="0"/>
              <a:t>that</a:t>
            </a:r>
            <a:r>
              <a:rPr lang="nl-NL" baseline="0" dirty="0" smtClean="0"/>
              <a:t> </a:t>
            </a:r>
            <a:r>
              <a:rPr lang="nl-NL" baseline="0" dirty="0" err="1" smtClean="0"/>
              <a:t>people</a:t>
            </a:r>
            <a:r>
              <a:rPr lang="nl-NL" baseline="0" dirty="0" smtClean="0"/>
              <a:t> </a:t>
            </a:r>
            <a:r>
              <a:rPr lang="nl-NL" baseline="0" dirty="0" err="1" smtClean="0"/>
              <a:t>will</a:t>
            </a:r>
            <a:r>
              <a:rPr lang="nl-NL" baseline="0" dirty="0" smtClean="0"/>
              <a:t> want </a:t>
            </a:r>
            <a:r>
              <a:rPr lang="nl-NL" baseline="0" dirty="0" err="1" smtClean="0"/>
              <a:t>to</a:t>
            </a:r>
            <a:r>
              <a:rPr lang="nl-NL" baseline="0" dirty="0" smtClean="0"/>
              <a:t> make </a:t>
            </a:r>
            <a:r>
              <a:rPr lang="nl-NL" baseline="0" dirty="0" err="1" smtClean="0"/>
              <a:t>it</a:t>
            </a:r>
            <a:r>
              <a:rPr lang="nl-NL" baseline="0" dirty="0" smtClean="0"/>
              <a:t> </a:t>
            </a:r>
            <a:r>
              <a:rPr lang="nl-NL" baseline="0" dirty="0" err="1" smtClean="0"/>
              <a:t>work</a:t>
            </a:r>
            <a:r>
              <a:rPr lang="nl-NL" baseline="0" dirty="0" smtClean="0"/>
              <a:t> first, </a:t>
            </a:r>
            <a:r>
              <a:rPr lang="nl-NL" baseline="0" dirty="0" err="1" smtClean="0"/>
              <a:t>then</a:t>
            </a:r>
            <a:r>
              <a:rPr lang="nl-NL" baseline="0" dirty="0" smtClean="0"/>
              <a:t> </a:t>
            </a:r>
            <a:r>
              <a:rPr lang="nl-NL" baseline="0" dirty="0" err="1" smtClean="0"/>
              <a:t>only</a:t>
            </a:r>
            <a:r>
              <a:rPr lang="nl-NL" baseline="0" dirty="0" smtClean="0"/>
              <a:t> </a:t>
            </a:r>
            <a:r>
              <a:rPr lang="nl-NL" baseline="0" dirty="0" err="1" smtClean="0"/>
              <a:t>coordinate</a:t>
            </a:r>
            <a:r>
              <a:rPr lang="nl-NL" baseline="0" dirty="0" smtClean="0"/>
              <a:t> </a:t>
            </a:r>
            <a:r>
              <a:rPr lang="nl-NL" baseline="0" dirty="0" err="1" smtClean="0"/>
              <a:t>what</a:t>
            </a:r>
            <a:r>
              <a:rPr lang="nl-NL" baseline="0" dirty="0" smtClean="0"/>
              <a:t> </a:t>
            </a:r>
            <a:r>
              <a:rPr lang="nl-NL" baseline="0" dirty="0" err="1" smtClean="0"/>
              <a:t>they</a:t>
            </a:r>
            <a:r>
              <a:rPr lang="nl-NL" baseline="0" dirty="0" smtClean="0"/>
              <a:t> </a:t>
            </a:r>
            <a:r>
              <a:rPr lang="nl-NL" baseline="0" dirty="0" err="1" smtClean="0"/>
              <a:t>really</a:t>
            </a:r>
            <a:r>
              <a:rPr lang="nl-NL" baseline="0" dirty="0" smtClean="0"/>
              <a:t> </a:t>
            </a:r>
            <a:r>
              <a:rPr lang="nl-NL" baseline="0" dirty="0" err="1" smtClean="0"/>
              <a:t>need</a:t>
            </a:r>
            <a:r>
              <a:rPr lang="nl-NL" baseline="0" dirty="0" smtClean="0"/>
              <a:t> </a:t>
            </a:r>
            <a:r>
              <a:rPr lang="nl-NL" baseline="0" dirty="0" err="1" smtClean="0"/>
              <a:t>to</a:t>
            </a:r>
            <a:r>
              <a:rPr lang="nl-NL" baseline="0" dirty="0" smtClean="0"/>
              <a:t>, </a:t>
            </a:r>
            <a:r>
              <a:rPr lang="nl-NL" baseline="0" dirty="0" err="1" smtClean="0"/>
              <a:t>and</a:t>
            </a:r>
            <a:r>
              <a:rPr lang="nl-NL" baseline="0" dirty="0" smtClean="0"/>
              <a:t> </a:t>
            </a:r>
            <a:r>
              <a:rPr lang="nl-NL" baseline="0" dirty="0" err="1" smtClean="0"/>
              <a:t>then</a:t>
            </a:r>
            <a:r>
              <a:rPr lang="nl-NL" baseline="0" dirty="0" smtClean="0"/>
              <a:t> </a:t>
            </a:r>
            <a:r>
              <a:rPr lang="nl-NL" baseline="0" dirty="0" err="1" smtClean="0"/>
              <a:t>realize</a:t>
            </a:r>
            <a:r>
              <a:rPr lang="nl-NL" baseline="0" dirty="0" smtClean="0"/>
              <a:t> </a:t>
            </a:r>
            <a:r>
              <a:rPr lang="nl-NL" baseline="0" dirty="0" err="1" smtClean="0"/>
              <a:t>they</a:t>
            </a:r>
            <a:r>
              <a:rPr lang="nl-NL" baseline="0" dirty="0" smtClean="0"/>
              <a:t> </a:t>
            </a:r>
            <a:r>
              <a:rPr lang="nl-NL" baseline="0" dirty="0" err="1" smtClean="0"/>
              <a:t>can</a:t>
            </a:r>
            <a:r>
              <a:rPr lang="nl-NL" baseline="0" dirty="0" smtClean="0"/>
              <a:t> </a:t>
            </a:r>
            <a:r>
              <a:rPr lang="nl-NL" baseline="0" dirty="0" err="1" smtClean="0"/>
              <a:t>broaden</a:t>
            </a:r>
            <a:r>
              <a:rPr lang="nl-NL" baseline="0" dirty="0" smtClean="0"/>
              <a:t> </a:t>
            </a:r>
            <a:r>
              <a:rPr lang="nl-NL" baseline="0" dirty="0" err="1" smtClean="0"/>
              <a:t>their</a:t>
            </a:r>
            <a:r>
              <a:rPr lang="nl-NL" baseline="0" dirty="0" smtClean="0"/>
              <a:t> approach </a:t>
            </a:r>
            <a:r>
              <a:rPr lang="nl-NL" baseline="0" dirty="0" err="1" smtClean="0"/>
              <a:t>to</a:t>
            </a:r>
            <a:r>
              <a:rPr lang="nl-NL" baseline="0" dirty="0" smtClean="0"/>
              <a:t> a community.</a:t>
            </a:r>
          </a:p>
          <a:p>
            <a:pPr marL="171428" indent="-171428">
              <a:buFontTx/>
              <a:buChar char="-"/>
            </a:pPr>
            <a:r>
              <a:rPr lang="nl-NL" baseline="0" dirty="0" smtClean="0"/>
              <a:t>“Support”, of course top-down </a:t>
            </a:r>
            <a:r>
              <a:rPr lang="nl-NL" baseline="0" dirty="0" err="1" smtClean="0"/>
              <a:t>should</a:t>
            </a:r>
            <a:r>
              <a:rPr lang="nl-NL" baseline="0" dirty="0" smtClean="0"/>
              <a:t> </a:t>
            </a:r>
            <a:r>
              <a:rPr lang="nl-NL" baseline="0" dirty="0" err="1" smtClean="0"/>
              <a:t>still</a:t>
            </a:r>
            <a:r>
              <a:rPr lang="nl-NL" baseline="0" dirty="0" smtClean="0"/>
              <a:t> </a:t>
            </a:r>
            <a:r>
              <a:rPr lang="nl-NL" baseline="0" dirty="0" err="1" smtClean="0"/>
              <a:t>be</a:t>
            </a:r>
            <a:r>
              <a:rPr lang="nl-NL" baseline="0" dirty="0" smtClean="0"/>
              <a:t> </a:t>
            </a:r>
            <a:r>
              <a:rPr lang="nl-NL" baseline="0" dirty="0" err="1" smtClean="0"/>
              <a:t>possible</a:t>
            </a:r>
            <a:r>
              <a:rPr lang="nl-NL" baseline="0" dirty="0" smtClean="0"/>
              <a:t>! </a:t>
            </a:r>
            <a:r>
              <a:rPr lang="nl-NL" baseline="0" dirty="0" err="1" smtClean="0"/>
              <a:t>Maybe</a:t>
            </a:r>
            <a:r>
              <a:rPr lang="nl-NL" baseline="0" dirty="0" smtClean="0"/>
              <a:t> even a combi in the long-term</a:t>
            </a:r>
            <a:endParaRPr lang="nl-NL" dirty="0" smtClean="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184</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a:t>
            </a:r>
            <a:r>
              <a:rPr lang="en-US" baseline="0" dirty="0" smtClean="0"/>
              <a:t> the spec *never* sets this to true, since it’s context dependent.</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190</a:t>
            </a:fld>
            <a:endParaRPr lang="en-CA" dirty="0"/>
          </a:p>
        </p:txBody>
      </p:sp>
    </p:spTree>
    <p:extLst>
      <p:ext uri="{BB962C8B-B14F-4D97-AF65-F5344CB8AC3E}">
        <p14:creationId xmlns:p14="http://schemas.microsoft.com/office/powerpoint/2010/main" val="2971765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193</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194</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Conformance registry could be used for discovery of participants in a regional exchange, means of advertising</a:t>
            </a:r>
            <a:r>
              <a:rPr lang="en-US" baseline="0" dirty="0" smtClean="0"/>
              <a:t> system capability, etc.</a:t>
            </a:r>
          </a:p>
          <a:p>
            <a:endParaRPr lang="en-US" baseline="0" dirty="0" smtClean="0"/>
          </a:p>
          <a:p>
            <a:r>
              <a:rPr lang="en-US" baseline="0" dirty="0" smtClean="0"/>
              <a:t>No tools yet for authoring – volunteers?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207</a:t>
            </a:fld>
            <a:endParaRPr lang="en-US"/>
          </a:p>
        </p:txBody>
      </p:sp>
    </p:spTree>
    <p:extLst>
      <p:ext uri="{BB962C8B-B14F-4D97-AF65-F5344CB8AC3E}">
        <p14:creationId xmlns:p14="http://schemas.microsoft.com/office/powerpoint/2010/main" val="14057906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211</a:t>
            </a:fld>
            <a:endParaRPr lang="en-US"/>
          </a:p>
        </p:txBody>
      </p:sp>
    </p:spTree>
    <p:extLst>
      <p:ext uri="{BB962C8B-B14F-4D97-AF65-F5344CB8AC3E}">
        <p14:creationId xmlns:p14="http://schemas.microsoft.com/office/powerpoint/2010/main" val="42622678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213</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smtClean="0"/>
              <a:t>First scenario is</a:t>
            </a:r>
            <a:r>
              <a:rPr lang="nl-NL" baseline="0" dirty="0" smtClean="0"/>
              <a:t> most common </a:t>
            </a:r>
            <a:r>
              <a:rPr lang="nl-NL" baseline="0" dirty="0" err="1" smtClean="0"/>
              <a:t>for</a:t>
            </a:r>
            <a:r>
              <a:rPr lang="nl-NL" baseline="0" dirty="0" smtClean="0"/>
              <a:t> </a:t>
            </a:r>
            <a:r>
              <a:rPr lang="nl-NL" baseline="0" dirty="0" err="1" smtClean="0"/>
              <a:t>existing</a:t>
            </a:r>
            <a:r>
              <a:rPr lang="nl-NL" baseline="0" dirty="0" smtClean="0"/>
              <a:t> databases: </a:t>
            </a:r>
            <a:r>
              <a:rPr lang="nl-NL" baseline="0" dirty="0" err="1" smtClean="0"/>
              <a:t>you</a:t>
            </a:r>
            <a:r>
              <a:rPr lang="nl-NL" baseline="0" dirty="0" smtClean="0"/>
              <a:t> have </a:t>
            </a:r>
            <a:r>
              <a:rPr lang="nl-NL" baseline="0" dirty="0" err="1" smtClean="0"/>
              <a:t>to</a:t>
            </a:r>
            <a:r>
              <a:rPr lang="nl-NL" baseline="0" dirty="0" smtClean="0"/>
              <a:t> map the FHIR </a:t>
            </a:r>
            <a:r>
              <a:rPr lang="nl-NL" baseline="0" dirty="0" err="1" smtClean="0"/>
              <a:t>structure</a:t>
            </a:r>
            <a:r>
              <a:rPr lang="nl-NL" baseline="0" dirty="0" smtClean="0"/>
              <a:t> (as </a:t>
            </a:r>
            <a:r>
              <a:rPr lang="nl-NL" baseline="0" dirty="0" err="1" smtClean="0"/>
              <a:t>POCO’s</a:t>
            </a:r>
            <a:r>
              <a:rPr lang="nl-NL" baseline="0" dirty="0" smtClean="0"/>
              <a:t>) </a:t>
            </a:r>
            <a:r>
              <a:rPr lang="nl-NL" baseline="0" dirty="0" err="1" smtClean="0"/>
              <a:t>onto</a:t>
            </a:r>
            <a:r>
              <a:rPr lang="nl-NL" baseline="0" dirty="0" smtClean="0"/>
              <a:t> </a:t>
            </a:r>
            <a:r>
              <a:rPr lang="nl-NL" baseline="0" dirty="0" err="1" smtClean="0"/>
              <a:t>your</a:t>
            </a:r>
            <a:r>
              <a:rPr lang="nl-NL" baseline="0" dirty="0" smtClean="0"/>
              <a:t> (</a:t>
            </a:r>
            <a:r>
              <a:rPr lang="nl-NL" baseline="0" dirty="0" err="1" smtClean="0"/>
              <a:t>existing</a:t>
            </a:r>
            <a:r>
              <a:rPr lang="nl-NL" baseline="0" dirty="0" smtClean="0"/>
              <a:t>) databases </a:t>
            </a:r>
            <a:r>
              <a:rPr lang="nl-NL" baseline="0" dirty="0" err="1" smtClean="0"/>
              <a:t>tables</a:t>
            </a:r>
            <a:r>
              <a:rPr lang="nl-NL" baseline="0" dirty="0" smtClean="0"/>
              <a:t>. Lot’s of mappings to support our nesting, cardinalities, data types</a:t>
            </a:r>
          </a:p>
          <a:p>
            <a:pPr marL="171450" indent="-171450">
              <a:buFont typeface="Arial" charset="0"/>
              <a:buChar char="•"/>
            </a:pPr>
            <a:r>
              <a:rPr lang="nl-NL" baseline="0" dirty="0" smtClean="0"/>
              <a:t>Second scenario </a:t>
            </a:r>
            <a:r>
              <a:rPr lang="nl-NL" baseline="0" dirty="0" err="1" smtClean="0"/>
              <a:t>uses</a:t>
            </a:r>
            <a:r>
              <a:rPr lang="nl-NL" baseline="0" dirty="0" smtClean="0"/>
              <a:t> the </a:t>
            </a:r>
            <a:r>
              <a:rPr lang="nl-NL" baseline="0" dirty="0" err="1" smtClean="0"/>
              <a:t>parsers</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t>
            </a:r>
            <a:r>
              <a:rPr lang="nl-NL" baseline="0" dirty="0" err="1" smtClean="0"/>
              <a:t>POCO’s</a:t>
            </a:r>
            <a:r>
              <a:rPr lang="nl-NL" baseline="0" dirty="0" smtClean="0"/>
              <a:t> </a:t>
            </a:r>
            <a:r>
              <a:rPr lang="nl-NL" baseline="0" dirty="0" err="1" smtClean="0"/>
              <a:t>then</a:t>
            </a:r>
            <a:r>
              <a:rPr lang="nl-NL" baseline="0" dirty="0" smtClean="0"/>
              <a:t> </a:t>
            </a:r>
            <a:r>
              <a:rPr lang="nl-NL" baseline="0" dirty="0" err="1" smtClean="0"/>
              <a:t>use</a:t>
            </a:r>
            <a:r>
              <a:rPr lang="nl-NL" baseline="0" dirty="0" smtClean="0"/>
              <a:t> a </a:t>
            </a:r>
            <a:r>
              <a:rPr lang="nl-NL" baseline="0" dirty="0" err="1" smtClean="0"/>
              <a:t>NoSql</a:t>
            </a:r>
            <a:r>
              <a:rPr lang="nl-NL" baseline="0" dirty="0" smtClean="0"/>
              <a:t> </a:t>
            </a:r>
            <a:r>
              <a:rPr lang="nl-NL" baseline="0" dirty="0" err="1" smtClean="0"/>
              <a:t>driver’s</a:t>
            </a:r>
            <a:r>
              <a:rPr lang="nl-NL" baseline="0" dirty="0" smtClean="0"/>
              <a:t> </a:t>
            </a:r>
            <a:r>
              <a:rPr lang="nl-NL" baseline="0" dirty="0" err="1" smtClean="0"/>
              <a:t>serialization</a:t>
            </a:r>
            <a:r>
              <a:rPr lang="nl-NL" baseline="0" dirty="0" smtClean="0"/>
              <a:t> </a:t>
            </a:r>
            <a:r>
              <a:rPr lang="nl-NL" baseline="0" dirty="0" err="1" smtClean="0"/>
              <a:t>possibilities</a:t>
            </a:r>
            <a:r>
              <a:rPr lang="nl-NL" baseline="0" dirty="0" smtClean="0"/>
              <a:t> </a:t>
            </a:r>
            <a:r>
              <a:rPr lang="nl-NL" baseline="0" dirty="0" err="1" smtClean="0"/>
              <a:t>to</a:t>
            </a:r>
            <a:r>
              <a:rPr lang="nl-NL" baseline="0" dirty="0" smtClean="0"/>
              <a:t> store the </a:t>
            </a:r>
            <a:r>
              <a:rPr lang="nl-NL" baseline="0" dirty="0" err="1" smtClean="0"/>
              <a:t>structure</a:t>
            </a:r>
            <a:r>
              <a:rPr lang="nl-NL" baseline="0" dirty="0" smtClean="0"/>
              <a:t>-as-is in </a:t>
            </a:r>
            <a:r>
              <a:rPr lang="nl-NL" baseline="0" dirty="0" err="1" smtClean="0"/>
              <a:t>NoSql</a:t>
            </a:r>
            <a:endParaRPr lang="nl-NL" baseline="0" dirty="0" smtClean="0"/>
          </a:p>
          <a:p>
            <a:pPr marL="171450" indent="-171450">
              <a:buFont typeface="Arial" charset="0"/>
              <a:buChar char="•"/>
            </a:pPr>
            <a:r>
              <a:rPr lang="nl-NL" baseline="0" dirty="0" err="1" smtClean="0"/>
              <a:t>Third</a:t>
            </a:r>
            <a:r>
              <a:rPr lang="nl-NL" baseline="0" dirty="0" smtClean="0"/>
              <a:t> scenario </a:t>
            </a:r>
            <a:r>
              <a:rPr lang="nl-NL" baseline="0" dirty="0" err="1" smtClean="0"/>
              <a:t>uses</a:t>
            </a:r>
            <a:r>
              <a:rPr lang="nl-NL" baseline="0" dirty="0" smtClean="0"/>
              <a:t> </a:t>
            </a:r>
            <a:r>
              <a:rPr lang="nl-NL" baseline="0" dirty="0" err="1" smtClean="0"/>
              <a:t>POCO’s</a:t>
            </a:r>
            <a:r>
              <a:rPr lang="nl-NL" baseline="0" dirty="0" smtClean="0"/>
              <a:t> </a:t>
            </a:r>
            <a:r>
              <a:rPr lang="nl-NL" baseline="0" dirty="0" err="1" smtClean="0"/>
              <a:t>and</a:t>
            </a:r>
            <a:r>
              <a:rPr lang="nl-NL" baseline="0" dirty="0" smtClean="0"/>
              <a:t> DBMS, but </a:t>
            </a:r>
            <a:r>
              <a:rPr lang="nl-NL" baseline="0" dirty="0" err="1" smtClean="0"/>
              <a:t>instead</a:t>
            </a:r>
            <a:r>
              <a:rPr lang="nl-NL" baseline="0" dirty="0" smtClean="0"/>
              <a:t> of </a:t>
            </a:r>
            <a:r>
              <a:rPr lang="nl-NL" baseline="0" dirty="0" err="1" smtClean="0"/>
              <a:t>mapping</a:t>
            </a:r>
            <a:r>
              <a:rPr lang="nl-NL" baseline="0" dirty="0" smtClean="0"/>
              <a:t> FHIR </a:t>
            </a:r>
            <a:r>
              <a:rPr lang="nl-NL" baseline="0" dirty="0" err="1" smtClean="0"/>
              <a:t>to</a:t>
            </a:r>
            <a:r>
              <a:rPr lang="nl-NL" baseline="0" dirty="0" smtClean="0"/>
              <a:t> </a:t>
            </a:r>
            <a:r>
              <a:rPr lang="nl-NL" baseline="0" dirty="0" err="1" smtClean="0"/>
              <a:t>tables</a:t>
            </a:r>
            <a:r>
              <a:rPr lang="nl-NL" baseline="0" dirty="0" smtClean="0"/>
              <a:t>, stores the data as-is </a:t>
            </a:r>
            <a:r>
              <a:rPr lang="nl-NL" baseline="0" dirty="0" err="1" smtClean="0"/>
              <a:t>into</a:t>
            </a:r>
            <a:r>
              <a:rPr lang="nl-NL" baseline="0" dirty="0" smtClean="0"/>
              <a:t> </a:t>
            </a:r>
            <a:r>
              <a:rPr lang="nl-NL" baseline="0" dirty="0" err="1" smtClean="0"/>
              <a:t>blob</a:t>
            </a:r>
            <a:r>
              <a:rPr lang="nl-NL" baseline="0" dirty="0" smtClean="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pPr/>
              <a:t>216</a:t>
            </a:fld>
            <a:endParaRPr lang="nl-NL"/>
          </a:p>
        </p:txBody>
      </p:sp>
    </p:spTree>
    <p:extLst>
      <p:ext uri="{BB962C8B-B14F-4D97-AF65-F5344CB8AC3E}">
        <p14:creationId xmlns:p14="http://schemas.microsoft.com/office/powerpoint/2010/main" val="26374003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217</a:t>
            </a:fld>
            <a:endParaRPr lang="en-US"/>
          </a:p>
        </p:txBody>
      </p:sp>
    </p:spTree>
    <p:extLst>
      <p:ext uri="{BB962C8B-B14F-4D97-AF65-F5344CB8AC3E}">
        <p14:creationId xmlns:p14="http://schemas.microsoft.com/office/powerpoint/2010/main" val="1288612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tried to find</a:t>
            </a:r>
            <a:r>
              <a:rPr lang="en-US" baseline="0" dirty="0" smtClean="0"/>
              <a:t> a way to </a:t>
            </a:r>
            <a:r>
              <a:rPr lang="en-US" i="1" baseline="0" dirty="0" smtClean="0"/>
              <a:t>automatically</a:t>
            </a:r>
            <a:r>
              <a:rPr lang="en-US" baseline="0" dirty="0" smtClean="0"/>
              <a:t>  convert between the two so you could round-trip…</a:t>
            </a:r>
          </a:p>
          <a:p>
            <a:pPr marL="171450" indent="-171450">
              <a:buFontTx/>
              <a:buChar char="-"/>
            </a:pPr>
            <a:r>
              <a:rPr lang="en-US" baseline="0" dirty="0" smtClean="0"/>
              <a:t>But discovered you’d need additional </a:t>
            </a:r>
            <a:r>
              <a:rPr lang="en-US" i="1" baseline="0" dirty="0" smtClean="0"/>
              <a:t>metadata</a:t>
            </a:r>
            <a:r>
              <a:rPr lang="en-US" i="0" baseline="0" dirty="0" smtClean="0"/>
              <a:t> to do that, or vendor-specific solutions</a:t>
            </a:r>
          </a:p>
          <a:p>
            <a:pPr marL="171450" indent="-171450">
              <a:buFontTx/>
              <a:buChar char="-"/>
            </a:pPr>
            <a:r>
              <a:rPr lang="en-US" i="0" baseline="0" dirty="0" smtClean="0"/>
              <a:t>Decided </a:t>
            </a:r>
            <a:r>
              <a:rPr lang="en-US" i="1" baseline="0" dirty="0" smtClean="0"/>
              <a:t>not</a:t>
            </a:r>
            <a:r>
              <a:rPr lang="en-US" i="0" baseline="0" dirty="0" smtClean="0"/>
              <a:t> to introduce these: result was weird Xml or weird </a:t>
            </a:r>
            <a:r>
              <a:rPr lang="en-US" i="0" baseline="0" dirty="0" err="1" smtClean="0"/>
              <a:t>Json</a:t>
            </a:r>
            <a:endParaRPr lang="en-US" i="0" baseline="0" dirty="0" smtClean="0"/>
          </a:p>
          <a:p>
            <a:pPr marL="171450" indent="-171450">
              <a:buFontTx/>
              <a:buChar char="-"/>
            </a:pPr>
            <a:r>
              <a:rPr lang="en-US" i="0" baseline="0" dirty="0" smtClean="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218</a:t>
            </a:fld>
            <a:endParaRPr lang="en-US"/>
          </a:p>
        </p:txBody>
      </p:sp>
    </p:spTree>
    <p:extLst>
      <p:ext uri="{BB962C8B-B14F-4D97-AF65-F5344CB8AC3E}">
        <p14:creationId xmlns:p14="http://schemas.microsoft.com/office/powerpoint/2010/main" val="28700021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219</a:t>
            </a:fld>
            <a:endParaRPr lang="en-US"/>
          </a:p>
        </p:txBody>
      </p:sp>
    </p:spTree>
    <p:extLst>
      <p:ext uri="{BB962C8B-B14F-4D97-AF65-F5344CB8AC3E}">
        <p14:creationId xmlns:p14="http://schemas.microsoft.com/office/powerpoint/2010/main" val="2756728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Out-of-the box libraries for Java and C# to </a:t>
            </a:r>
            <a:r>
              <a:rPr lang="en-US" baseline="0" dirty="0" err="1" smtClean="0"/>
              <a:t>kickstart</a:t>
            </a:r>
            <a:r>
              <a:rPr lang="en-US" baseline="0" dirty="0" smtClean="0"/>
              <a:t> building clients &amp; servers</a:t>
            </a:r>
          </a:p>
          <a:p>
            <a:pPr marL="171428" indent="-171428">
              <a:buFont typeface="Arial" charset="0"/>
              <a:buChar char="•"/>
            </a:pPr>
            <a:r>
              <a:rPr lang="en-US" baseline="0" dirty="0" smtClean="0"/>
              <a:t>Test servers to have someone to talk to</a:t>
            </a:r>
          </a:p>
          <a:p>
            <a:pPr marL="171428" indent="-171428">
              <a:buFont typeface="Arial" charset="0"/>
              <a:buChar char="•"/>
            </a:pPr>
            <a:r>
              <a:rPr lang="en-US" dirty="0" smtClean="0"/>
              <a:t>Community</a:t>
            </a:r>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a:t>
            </a:fld>
            <a:endParaRPr lang="en-US"/>
          </a:p>
        </p:txBody>
      </p:sp>
    </p:spTree>
    <p:extLst>
      <p:ext uri="{BB962C8B-B14F-4D97-AF65-F5344CB8AC3E}">
        <p14:creationId xmlns:p14="http://schemas.microsoft.com/office/powerpoint/2010/main" val="3607029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221</a:t>
            </a:fld>
            <a:endParaRPr lang="en-US"/>
          </a:p>
        </p:txBody>
      </p:sp>
    </p:spTree>
    <p:extLst>
      <p:ext uri="{BB962C8B-B14F-4D97-AF65-F5344CB8AC3E}">
        <p14:creationId xmlns:p14="http://schemas.microsoft.com/office/powerpoint/2010/main" val="304886218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You might have to keep the original (as you received it on the service interface), for attestation/digital signatures</a:t>
            </a:r>
          </a:p>
          <a:p>
            <a:pPr marL="171450" indent="-171450">
              <a:buFont typeface="Arial" charset="0"/>
              <a:buChar char="•"/>
            </a:pPr>
            <a:r>
              <a:rPr lang="en-US" baseline="0" dirty="0" smtClean="0"/>
              <a:t>Store the binaries in another location (e.g. Amazon S3, </a:t>
            </a:r>
            <a:r>
              <a:rPr lang="en-US" baseline="0" dirty="0" err="1" smtClean="0"/>
              <a:t>filesystem</a:t>
            </a:r>
            <a:r>
              <a:rPr lang="en-US" baseline="0" dirty="0" smtClean="0"/>
              <a:t>)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225</a:t>
            </a:fld>
            <a:endParaRPr lang="en-US"/>
          </a:p>
        </p:txBody>
      </p:sp>
    </p:spTree>
    <p:extLst>
      <p:ext uri="{BB962C8B-B14F-4D97-AF65-F5344CB8AC3E}">
        <p14:creationId xmlns:p14="http://schemas.microsoft.com/office/powerpoint/2010/main" val="12361117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228</a:t>
            </a:fld>
            <a:endParaRPr lang="en-US"/>
          </a:p>
        </p:txBody>
      </p:sp>
    </p:spTree>
    <p:extLst>
      <p:ext uri="{BB962C8B-B14F-4D97-AF65-F5344CB8AC3E}">
        <p14:creationId xmlns:p14="http://schemas.microsoft.com/office/powerpoint/2010/main" val="23758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229</a:t>
            </a:fld>
            <a:endParaRPr lang="en-US"/>
          </a:p>
        </p:txBody>
      </p:sp>
    </p:spTree>
    <p:extLst>
      <p:ext uri="{BB962C8B-B14F-4D97-AF65-F5344CB8AC3E}">
        <p14:creationId xmlns:p14="http://schemas.microsoft.com/office/powerpoint/2010/main" val="20622725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a:t>
            </a:r>
            <a:r>
              <a:rPr lang="en-US" baseline="0" dirty="0" smtClean="0"/>
              <a:t> server might defer validation to another server (because it doesn’t know the profile)</a:t>
            </a:r>
          </a:p>
          <a:p>
            <a:pPr marL="171450" indent="-171450">
              <a:buFontTx/>
              <a:buChar char="-"/>
            </a:pPr>
            <a:r>
              <a:rPr lang="en-US" baseline="0" dirty="0" smtClean="0"/>
              <a:t>A server may fetch the “unknown” profile and validate it itself</a:t>
            </a:r>
          </a:p>
          <a:p>
            <a:pPr marL="171450" indent="-171450">
              <a:buFontTx/>
              <a:buChar char="-"/>
            </a:pPr>
            <a:r>
              <a:rPr lang="en-US" baseline="0" dirty="0" smtClean="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234</a:t>
            </a:fld>
            <a:endParaRPr lang="en-CA" dirty="0"/>
          </a:p>
        </p:txBody>
      </p:sp>
    </p:spTree>
    <p:extLst>
      <p:ext uri="{BB962C8B-B14F-4D97-AF65-F5344CB8AC3E}">
        <p14:creationId xmlns:p14="http://schemas.microsoft.com/office/powerpoint/2010/main" val="17483297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for warning and information messages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237</a:t>
            </a:fld>
            <a:endParaRPr lang="en-US"/>
          </a:p>
        </p:txBody>
      </p:sp>
    </p:spTree>
    <p:extLst>
      <p:ext uri="{BB962C8B-B14F-4D97-AF65-F5344CB8AC3E}">
        <p14:creationId xmlns:p14="http://schemas.microsoft.com/office/powerpoint/2010/main" val="39899847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239</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240</a:t>
            </a:fld>
            <a:endParaRPr lang="en-US"/>
          </a:p>
        </p:txBody>
      </p:sp>
    </p:spTree>
    <p:extLst>
      <p:ext uri="{BB962C8B-B14F-4D97-AF65-F5344CB8AC3E}">
        <p14:creationId xmlns:p14="http://schemas.microsoft.com/office/powerpoint/2010/main" val="28641487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242</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243</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Enums</a:t>
            </a:r>
            <a:r>
              <a:rPr lang="en-US" dirty="0" smtClean="0"/>
              <a:t> are generated for coded types with required,</a:t>
            </a:r>
            <a:r>
              <a:rPr lang="en-US" baseline="0" dirty="0" smtClean="0"/>
              <a:t> fixed, </a:t>
            </a:r>
            <a:r>
              <a:rPr lang="en-US" baseline="0" dirty="0" err="1" smtClean="0"/>
              <a:t>valuesets</a:t>
            </a:r>
            <a:endParaRPr lang="en-US" baseline="0" dirty="0" smtClean="0"/>
          </a:p>
          <a:p>
            <a:pPr marL="171450" indent="-171450">
              <a:buFontTx/>
              <a:buChar char="-"/>
            </a:pPr>
            <a:r>
              <a:rPr lang="en-US" baseline="0" dirty="0" smtClean="0"/>
              <a:t>Nested classes are defined for each component in a Resource, all nested directly within the Resource</a:t>
            </a:r>
            <a:endParaRPr lang="en-US" dirty="0" smtClean="0"/>
          </a:p>
          <a:p>
            <a:pPr marL="171450" indent="-171450">
              <a:buFontTx/>
              <a:buChar char="-"/>
            </a:pPr>
            <a:r>
              <a:rPr lang="en-US" dirty="0" smtClean="0"/>
              <a:t>Cardinality &gt; 1 =&gt; becomes</a:t>
            </a:r>
            <a:r>
              <a:rPr lang="en-US" baseline="0" dirty="0" smtClean="0"/>
              <a:t> a List&lt;&gt;</a:t>
            </a:r>
          </a:p>
          <a:p>
            <a:pPr marL="171450" indent="-171450">
              <a:buFontTx/>
              <a:buChar char="-"/>
            </a:pPr>
            <a:r>
              <a:rPr lang="en-US" baseline="0" dirty="0" smtClean="0"/>
              <a:t>Cardinality 1 =&gt; Not expressed in model, but done in validation</a:t>
            </a:r>
          </a:p>
          <a:p>
            <a:pPr marL="171450" indent="-171450">
              <a:buFontTx/>
              <a:buChar char="-"/>
            </a:pPr>
            <a:r>
              <a:rPr lang="en-US" baseline="0" dirty="0" smtClean="0"/>
              <a:t>All classes are partial so you can add code them in another code file (keeping </a:t>
            </a:r>
            <a:r>
              <a:rPr lang="en-US" baseline="0" dirty="0" err="1" smtClean="0"/>
              <a:t>generated+handcrafted</a:t>
            </a:r>
            <a:r>
              <a:rPr lang="en-US" baseline="0" dirty="0" smtClean="0"/>
              <a:t> code separate)</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244</a:t>
            </a:fld>
            <a:endParaRPr lang="en-US"/>
          </a:p>
        </p:txBody>
      </p:sp>
    </p:spTree>
    <p:extLst>
      <p:ext uri="{BB962C8B-B14F-4D97-AF65-F5344CB8AC3E}">
        <p14:creationId xmlns:p14="http://schemas.microsoft.com/office/powerpoint/2010/main" val="38958146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update this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245</a:t>
            </a:fld>
            <a:endParaRPr lang="en-US"/>
          </a:p>
        </p:txBody>
      </p:sp>
    </p:spTree>
    <p:extLst>
      <p:ext uri="{BB962C8B-B14F-4D97-AF65-F5344CB8AC3E}">
        <p14:creationId xmlns:p14="http://schemas.microsoft.com/office/powerpoint/2010/main" val="107750128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249</a:t>
            </a:fld>
            <a:endParaRPr lang="en-US"/>
          </a:p>
        </p:txBody>
      </p:sp>
    </p:spTree>
    <p:extLst>
      <p:ext uri="{BB962C8B-B14F-4D97-AF65-F5344CB8AC3E}">
        <p14:creationId xmlns:p14="http://schemas.microsoft.com/office/powerpoint/2010/main" val="235227073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a:t>
            </a:r>
          </a:p>
          <a:p>
            <a:r>
              <a:rPr lang="en-US" dirty="0" smtClean="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256</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259</a:t>
            </a:fld>
            <a:endParaRPr lang="en-US"/>
          </a:p>
        </p:txBody>
      </p:sp>
    </p:spTree>
    <p:extLst>
      <p:ext uri="{BB962C8B-B14F-4D97-AF65-F5344CB8AC3E}">
        <p14:creationId xmlns:p14="http://schemas.microsoft.com/office/powerpoint/2010/main" val="1109164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260</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extLst>
      <p:ext uri="{BB962C8B-B14F-4D97-AF65-F5344CB8AC3E}">
        <p14:creationId xmlns:p14="http://schemas.microsoft.com/office/powerpoint/2010/main" val="350352551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social web, green field are most likely adopters, though significant interest from other quarters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262</a:t>
            </a:fld>
            <a:endParaRPr lang="en-US"/>
          </a:p>
        </p:txBody>
      </p:sp>
    </p:spTree>
    <p:extLst>
      <p:ext uri="{BB962C8B-B14F-4D97-AF65-F5344CB8AC3E}">
        <p14:creationId xmlns:p14="http://schemas.microsoft.com/office/powerpoint/2010/main" val="5653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syntax</a:t>
            </a:r>
            <a:r>
              <a:rPr lang="en-US" baseline="0" dirty="0" smtClean="0"/>
              <a:t> for all – improves interoperability, ability to leverage profiles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a:t>
            </a:fld>
            <a:endParaRPr lang="en-US"/>
          </a:p>
        </p:txBody>
      </p:sp>
    </p:spTree>
    <p:extLst>
      <p:ext uri="{BB962C8B-B14F-4D97-AF65-F5344CB8AC3E}">
        <p14:creationId xmlns:p14="http://schemas.microsoft.com/office/powerpoint/2010/main" val="101467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learning curve</a:t>
            </a:r>
          </a:p>
          <a:p>
            <a:r>
              <a:rPr lang="en-US" dirty="0" smtClean="0"/>
              <a:t>Use the RIM in a different way</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45226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FHIR allows defining additional services via the “query” mechanism as well as custom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3187152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12:05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Jump to the spec.  Jump around.  Finish ~10am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31</a:t>
            </a:fld>
            <a:endParaRPr lang="en-US"/>
          </a:p>
        </p:txBody>
      </p:sp>
    </p:spTree>
    <p:extLst>
      <p:ext uri="{BB962C8B-B14F-4D97-AF65-F5344CB8AC3E}">
        <p14:creationId xmlns:p14="http://schemas.microsoft.com/office/powerpoint/2010/main" val="62089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Record individually, then discuss as a group</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40</a:t>
            </a:fld>
            <a:endParaRPr lang="en-US"/>
          </a:p>
        </p:txBody>
      </p:sp>
    </p:spTree>
    <p:extLst>
      <p:ext uri="{BB962C8B-B14F-4D97-AF65-F5344CB8AC3E}">
        <p14:creationId xmlns:p14="http://schemas.microsoft.com/office/powerpoint/2010/main" val="413715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start-10:00</a:t>
            </a:r>
            <a:r>
              <a:rPr lang="en-US" baseline="0" dirty="0" smtClean="0"/>
              <a:t> (10 minutes)</a:t>
            </a:r>
            <a:endParaRPr lang="en-US" dirty="0"/>
          </a:p>
        </p:txBody>
      </p:sp>
    </p:spTree>
    <p:extLst>
      <p:ext uri="{BB962C8B-B14F-4D97-AF65-F5344CB8AC3E}">
        <p14:creationId xmlns:p14="http://schemas.microsoft.com/office/powerpoint/2010/main" val="4002145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41</a:t>
            </a:fld>
            <a:endParaRPr lang="en-US"/>
          </a:p>
        </p:txBody>
      </p:sp>
    </p:spTree>
    <p:extLst>
      <p:ext uri="{BB962C8B-B14F-4D97-AF65-F5344CB8AC3E}">
        <p14:creationId xmlns:p14="http://schemas.microsoft.com/office/powerpoint/2010/main" val="137490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Unit</a:t>
            </a:r>
            <a:r>
              <a:rPr lang="en-US" baseline="0" dirty="0" smtClean="0"/>
              <a:t> of storage / transaction: you cannot send “partial” updates</a:t>
            </a:r>
          </a:p>
          <a:p>
            <a:pPr marL="171428" indent="-171428">
              <a:buFontTx/>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44</a:t>
            </a:fld>
            <a:endParaRPr lang="en-US"/>
          </a:p>
        </p:txBody>
      </p:sp>
    </p:spTree>
    <p:extLst>
      <p:ext uri="{BB962C8B-B14F-4D97-AF65-F5344CB8AC3E}">
        <p14:creationId xmlns:p14="http://schemas.microsoft.com/office/powerpoint/2010/main" val="2369168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47</a:t>
            </a:fld>
            <a:endParaRPr lang="en-CA" dirty="0"/>
          </a:p>
        </p:txBody>
      </p:sp>
    </p:spTree>
    <p:extLst>
      <p:ext uri="{BB962C8B-B14F-4D97-AF65-F5344CB8AC3E}">
        <p14:creationId xmlns:p14="http://schemas.microsoft.com/office/powerpoint/2010/main" val="85032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a:p>
            <a:endParaRPr lang="en-US" baseline="0" dirty="0" smtClean="0"/>
          </a:p>
          <a:p>
            <a:pPr marL="0" indent="0">
              <a:buFont typeface="Arial" charset="0"/>
              <a:buNone/>
            </a:pPr>
            <a:r>
              <a:rPr lang="en-US" dirty="0" smtClean="0"/>
              <a:t>Resources</a:t>
            </a:r>
            <a:r>
              <a:rPr lang="en-US" baseline="0" dirty="0" smtClean="0"/>
              <a:t> reviewed:</a:t>
            </a:r>
          </a:p>
          <a:p>
            <a:pPr marL="0" indent="0">
              <a:buFont typeface="Arial" charset="0"/>
              <a:buNone/>
            </a:pPr>
            <a:endParaRPr lang="en-US" baseline="0" dirty="0" smtClean="0"/>
          </a:p>
          <a:p>
            <a:pPr marL="0" indent="0">
              <a:buFont typeface="Arial" charset="0"/>
              <a:buNone/>
            </a:pPr>
            <a:r>
              <a:rPr lang="en-US" baseline="0" dirty="0" smtClean="0"/>
              <a:t>Observation</a:t>
            </a:r>
          </a:p>
          <a:p>
            <a:pPr marL="0" indent="0">
              <a:buFont typeface="Arial" charset="0"/>
              <a:buNone/>
            </a:pPr>
            <a:r>
              <a:rPr lang="en-US" baseline="0" dirty="0" smtClean="0"/>
              <a:t>-bread comb trail</a:t>
            </a:r>
          </a:p>
          <a:p>
            <a:pPr marL="0" indent="0">
              <a:buFont typeface="Arial" charset="0"/>
              <a:buNone/>
            </a:pPr>
            <a:r>
              <a:rPr lang="en-US" baseline="0" dirty="0" smtClean="0"/>
              <a:t>-point out example and walk through</a:t>
            </a:r>
          </a:p>
          <a:p>
            <a:pPr marL="0" indent="0">
              <a:buFont typeface="Arial" charset="0"/>
              <a:buNone/>
            </a:pPr>
            <a:r>
              <a:rPr lang="en-US" baseline="0" dirty="0" smtClean="0"/>
              <a:t>-show detailed descriptions</a:t>
            </a:r>
          </a:p>
          <a:p>
            <a:pPr marL="0" indent="0">
              <a:buFont typeface="Arial" charset="0"/>
              <a:buNone/>
            </a:pPr>
            <a:r>
              <a:rPr lang="en-US" baseline="0" dirty="0" smtClean="0"/>
              <a:t>-mappings – not mapping for everything since it doesn’t all exist in RIM or V2 or FHIR, still work in progress</a:t>
            </a:r>
          </a:p>
          <a:p>
            <a:pPr marL="0" indent="0">
              <a:buFont typeface="Arial" charset="0"/>
              <a:buNone/>
            </a:pPr>
            <a:r>
              <a:rPr lang="en-US" baseline="0" dirty="0" smtClean="0"/>
              <a:t>-profiles</a:t>
            </a:r>
          </a:p>
          <a:p>
            <a:pPr marL="0" indent="0">
              <a:buFont typeface="Arial" charset="0"/>
              <a:buNone/>
            </a:pPr>
            <a:r>
              <a:rPr lang="en-US" baseline="0" dirty="0" smtClean="0"/>
              <a:t>-WALKED through FHIR Maturity model</a:t>
            </a:r>
            <a:endParaRPr lang="en-US" dirty="0" smtClean="0"/>
          </a:p>
          <a:p>
            <a:pPr marL="171428" indent="-171428">
              <a:buFont typeface="Arial" charset="0"/>
              <a:buChar char="•"/>
            </a:pPr>
            <a:endParaRPr lang="en-US" dirty="0" smtClean="0"/>
          </a:p>
          <a:p>
            <a:pPr marL="171428" indent="-171428">
              <a:buFont typeface="Arial" charset="0"/>
              <a:buChar char="•"/>
            </a:pPr>
            <a:r>
              <a:rPr lang="en-US" dirty="0" smtClean="0"/>
              <a:t>Always the same structure:</a:t>
            </a:r>
            <a:r>
              <a:rPr lang="en-US" baseline="0" dirty="0" smtClean="0"/>
              <a:t> intro, UML diagram, “pseudo xml”, bindings, notes, search parameters</a:t>
            </a:r>
          </a:p>
          <a:p>
            <a:pPr marL="171428" indent="-171428">
              <a:buFont typeface="Arial" charset="0"/>
              <a:buChar char="•"/>
            </a:pPr>
            <a:r>
              <a:rPr lang="en-US" baseline="0" dirty="0" smtClean="0"/>
              <a:t>Formal definitions, mappings</a:t>
            </a:r>
          </a:p>
          <a:p>
            <a:pPr marL="171428" indent="-171428">
              <a:buFont typeface="Arial" charset="0"/>
              <a:buChar char="•"/>
            </a:pPr>
            <a:r>
              <a:rPr lang="en-US" baseline="0" dirty="0" smtClean="0"/>
              <a:t>Examples!</a:t>
            </a:r>
            <a:endParaRPr lang="nl-NL" dirty="0" smtClean="0"/>
          </a:p>
          <a:p>
            <a:endParaRPr lang="en-US" baseline="0"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What would people like to see? – end around 11:00</a:t>
            </a:r>
          </a:p>
          <a:p>
            <a:pPr marL="171428" indent="-171428">
              <a:buFont typeface="Arial" charset="0"/>
              <a:buChar char="•"/>
            </a:pPr>
            <a:endParaRPr lang="en-US" dirty="0" smtClean="0"/>
          </a:p>
          <a:p>
            <a:pPr marL="171428" indent="-171428">
              <a:buFont typeface="Arial" charset="0"/>
              <a:buChar char="•"/>
            </a:pPr>
            <a:r>
              <a:rPr lang="en-US" dirty="0" smtClean="0"/>
              <a:t>Always the same structure:</a:t>
            </a:r>
            <a:r>
              <a:rPr lang="en-US" baseline="0" dirty="0" smtClean="0"/>
              <a:t> intro, UML diagram, “pseudo xml”, bindings, notes, search parameters</a:t>
            </a:r>
          </a:p>
          <a:p>
            <a:pPr marL="171428" indent="-171428">
              <a:buFont typeface="Arial" charset="0"/>
              <a:buChar char="•"/>
            </a:pPr>
            <a:r>
              <a:rPr lang="en-US" baseline="0" dirty="0" smtClean="0"/>
              <a:t>Formal definitions, mappings</a:t>
            </a:r>
          </a:p>
          <a:p>
            <a:pPr marL="171428" indent="-171428">
              <a:buFont typeface="Arial" charset="0"/>
              <a:buChar char="•"/>
            </a:pPr>
            <a:r>
              <a:rPr lang="en-US" baseline="0" dirty="0" smtClean="0"/>
              <a:t>Examples!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49</a:t>
            </a:fld>
            <a:endParaRPr lang="en-US"/>
          </a:p>
        </p:txBody>
      </p:sp>
    </p:spTree>
    <p:extLst>
      <p:ext uri="{BB962C8B-B14F-4D97-AF65-F5344CB8AC3E}">
        <p14:creationId xmlns:p14="http://schemas.microsoft.com/office/powerpoint/2010/main" val="172130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smtClean="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a:t>
            </a:r>
            <a:r>
              <a:rPr lang="en-US" dirty="0" smtClean="0"/>
              <a:t>its </a:t>
            </a:r>
            <a:r>
              <a:rPr lang="en-US" dirty="0"/>
              <a:t>subject, and it links to a </a:t>
            </a:r>
            <a:r>
              <a:rPr lang="en-US" dirty="0">
                <a:hlinkClick r:id="rId5"/>
              </a:rPr>
              <a:t>Procedure</a:t>
            </a:r>
            <a:r>
              <a:rPr lang="en-US" dirty="0"/>
              <a:t> resource as </a:t>
            </a:r>
            <a:r>
              <a:rPr lang="en-US" dirty="0" smtClean="0"/>
              <a:t>its </a:t>
            </a:r>
            <a:r>
              <a:rPr lang="en-US" dirty="0"/>
              <a:t>cause, there is no automatic rule or implication that the procedure has the same patient as </a:t>
            </a:r>
            <a:r>
              <a:rPr lang="en-US" dirty="0" smtClean="0"/>
              <a:t>its </a:t>
            </a:r>
            <a:r>
              <a:rPr lang="en-US" dirty="0"/>
              <a:t>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50</a:t>
            </a:fld>
            <a:endParaRPr lang="en-US"/>
          </a:p>
        </p:txBody>
      </p:sp>
    </p:spTree>
    <p:extLst>
      <p:ext uri="{BB962C8B-B14F-4D97-AF65-F5344CB8AC3E}">
        <p14:creationId xmlns:p14="http://schemas.microsoft.com/office/powerpoint/2010/main" val="2992774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dirty="0" smtClean="0"/>
              <a:t>Practitioner – the Resource root</a:t>
            </a:r>
          </a:p>
          <a:p>
            <a:pPr marL="171428" indent="-171428">
              <a:buFontTx/>
              <a:buChar char="-"/>
            </a:pPr>
            <a:r>
              <a:rPr lang="en-US" baseline="0" dirty="0" smtClean="0"/>
              <a:t>Qualification is a component within Practitioner</a:t>
            </a:r>
          </a:p>
          <a:p>
            <a:pPr marL="171428" indent="-171428">
              <a:buFontTx/>
              <a:buChar char="-"/>
            </a:pPr>
            <a:r>
              <a:rPr lang="en-US" baseline="0" dirty="0" smtClean="0"/>
              <a:t>Use of non-primitive “data types” / “value types”</a:t>
            </a:r>
          </a:p>
        </p:txBody>
      </p:sp>
    </p:spTree>
    <p:extLst>
      <p:ext uri="{BB962C8B-B14F-4D97-AF65-F5344CB8AC3E}">
        <p14:creationId xmlns:p14="http://schemas.microsoft.com/office/powerpoint/2010/main" val="132689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References</a:t>
            </a:r>
            <a:r>
              <a:rPr lang="nl-NL" baseline="0" dirty="0" smtClean="0"/>
              <a:t> between resources are not by “business key”, it</a:t>
            </a:r>
            <a:r>
              <a:rPr lang="nl-NL" dirty="0" smtClean="0"/>
              <a:t> is *not* the patient id, it’s a REST URI!</a:t>
            </a:r>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821652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53</a:t>
            </a:fld>
            <a:endParaRPr lang="en-US"/>
          </a:p>
        </p:txBody>
      </p:sp>
    </p:spTree>
    <p:extLst>
      <p:ext uri="{BB962C8B-B14F-4D97-AF65-F5344CB8AC3E}">
        <p14:creationId xmlns:p14="http://schemas.microsoft.com/office/powerpoint/2010/main" val="212142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88858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Only the Resources are user-definable, other types are “built-in”</a:t>
            </a:r>
          </a:p>
          <a:p>
            <a:pPr marL="171450" indent="-171450">
              <a:buFontTx/>
              <a:buChar char="-"/>
            </a:pPr>
            <a:r>
              <a:rPr lang="en-US" dirty="0" smtClean="0"/>
              <a:t>Derived primitives are patterns -&gt; validation consists of </a:t>
            </a:r>
            <a:r>
              <a:rPr lang="en-US" dirty="0" err="1" smtClean="0"/>
              <a:t>regexp</a:t>
            </a:r>
            <a:r>
              <a:rPr lang="en-US" dirty="0" smtClean="0"/>
              <a:t> matching</a:t>
            </a:r>
          </a:p>
          <a:p>
            <a:pPr marL="171450" indent="-171450">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50" indent="-171450">
              <a:buFontTx/>
              <a:buChar char="-"/>
            </a:pPr>
            <a:r>
              <a:rPr lang="en-US" dirty="0" smtClean="0"/>
              <a:t>Narrative ONLY used in Resources</a:t>
            </a:r>
          </a:p>
          <a:p>
            <a:pPr marL="171450" indent="-171450">
              <a:buFontTx/>
              <a:buChar char="-"/>
            </a:pPr>
            <a:r>
              <a:rPr lang="en-US" dirty="0" smtClean="0"/>
              <a:t>Resources can use both (derived) primitives and composite data types in its definitions</a:t>
            </a:r>
          </a:p>
          <a:p>
            <a:pPr marL="171450" indent="-171450">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Date is a union.</a:t>
            </a:r>
          </a:p>
          <a:p>
            <a:pPr marL="0" indent="0">
              <a:buFontTx/>
              <a:buNone/>
            </a:pPr>
            <a:r>
              <a:rPr lang="en-US" dirty="0" smtClean="0"/>
              <a:t>Chose schema</a:t>
            </a:r>
            <a:r>
              <a:rPr lang="en-US" baseline="0" dirty="0" smtClean="0"/>
              <a:t> types because most modern systems have capability to map to local types</a:t>
            </a:r>
            <a:endParaRPr lang="en-US" dirty="0" smtClean="0"/>
          </a:p>
          <a:p>
            <a:pPr marL="0" indent="0">
              <a:buFontTx/>
              <a:buNone/>
            </a:pPr>
            <a:endParaRPr lang="en-US" dirty="0" smtClean="0"/>
          </a:p>
          <a:p>
            <a:pPr marL="171450" indent="-171450">
              <a:buFontTx/>
              <a:buChar char="-"/>
            </a:pPr>
            <a:r>
              <a:rPr lang="en-US" dirty="0" smtClean="0"/>
              <a:t>----</a:t>
            </a:r>
          </a:p>
          <a:p>
            <a:pPr marL="171450" indent="-171450">
              <a:buFontTx/>
              <a:buChar char="-"/>
            </a:pPr>
            <a:r>
              <a:rPr lang="en-US" dirty="0" smtClean="0"/>
              <a:t>The</a:t>
            </a:r>
            <a:r>
              <a:rPr lang="en-US" baseline="0" dirty="0" smtClean="0"/>
              <a:t> lexical rendering for these primitives in Xml is the same as in JSON (maybe this should go in the serialization section)</a:t>
            </a:r>
          </a:p>
          <a:p>
            <a:pPr marL="171450" indent="-171450">
              <a:buFontTx/>
              <a:buChar char="-"/>
            </a:pPr>
            <a:r>
              <a:rPr lang="en-US" baseline="0" dirty="0" smtClean="0"/>
              <a:t>Expressing the allowed values in terms of XSD primitives brings in more variability then we would like. E.g. “0” and “1” are valid for </a:t>
            </a:r>
            <a:r>
              <a:rPr lang="en-US" baseline="0" dirty="0" err="1" smtClean="0"/>
              <a:t>xs:boolean</a:t>
            </a:r>
            <a:r>
              <a:rPr lang="en-US" baseline="0" dirty="0" smtClean="0"/>
              <a:t>.  “+000004”, “4”, “+4” are all valid decimals.</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56</a:t>
            </a:fld>
            <a:endParaRPr lang="en-US"/>
          </a:p>
        </p:txBody>
      </p:sp>
    </p:spTree>
    <p:extLst>
      <p:ext uri="{BB962C8B-B14F-4D97-AF65-F5344CB8AC3E}">
        <p14:creationId xmlns:p14="http://schemas.microsoft.com/office/powerpoint/2010/main" val="1552853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57</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huge fans of OID since no resolvable – much better to have URL. OR A URN that is a string. For converting</a:t>
            </a:r>
            <a:r>
              <a:rPr lang="en-US" baseline="0" dirty="0" smtClean="0"/>
              <a:t> from CDA, you could just change OIDs to </a:t>
            </a:r>
            <a:r>
              <a:rPr lang="en-US" baseline="0" dirty="0" err="1" smtClean="0"/>
              <a:t>urn:OID</a:t>
            </a:r>
            <a:r>
              <a:rPr lang="en-US" baseline="0" dirty="0" smtClean="0"/>
              <a:t>:….96 </a:t>
            </a:r>
          </a:p>
          <a:p>
            <a:endParaRPr lang="en-US" baseline="0" dirty="0" smtClean="0"/>
          </a:p>
          <a:p>
            <a:r>
              <a:rPr lang="en-US" baseline="0" dirty="0" err="1" smtClean="0"/>
              <a:t>NamingSystem</a:t>
            </a:r>
            <a:r>
              <a:rPr lang="en-US" baseline="0" dirty="0" smtClean="0"/>
              <a:t> allows you to maintain here is OID, here is URI so you don’t have to keep doing</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58</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The content</a:t>
            </a:r>
            <a:r>
              <a:rPr lang="en-US" baseline="0" dirty="0" smtClean="0"/>
              <a:t> of a primitive is not rendered in XML as a text node but as an attribute</a:t>
            </a:r>
          </a:p>
          <a:p>
            <a:pPr marL="171428" indent="-171428">
              <a:buFont typeface="Arial" charset="0"/>
              <a:buChar char="•"/>
            </a:pPr>
            <a:r>
              <a:rPr lang="en-US" baseline="0" dirty="0" smtClean="0"/>
              <a:t>Notice how the “system” of a code is now a </a:t>
            </a:r>
            <a:r>
              <a:rPr lang="en-US" baseline="0" dirty="0" err="1" smtClean="0"/>
              <a:t>uri</a:t>
            </a:r>
            <a:r>
              <a:rPr lang="en-US" baseline="0" dirty="0" smtClean="0"/>
              <a:t>, so unlike in v3 an OID is now ALSO a </a:t>
            </a:r>
            <a:r>
              <a:rPr lang="en-US" baseline="0" dirty="0" err="1" smtClean="0"/>
              <a:t>uri</a:t>
            </a:r>
            <a:r>
              <a:rPr lang="en-US" baseline="0" dirty="0" smtClean="0"/>
              <a:t>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59</a:t>
            </a:fld>
            <a:endParaRPr lang="en-US"/>
          </a:p>
        </p:txBody>
      </p:sp>
    </p:spTree>
    <p:extLst>
      <p:ext uri="{BB962C8B-B14F-4D97-AF65-F5344CB8AC3E}">
        <p14:creationId xmlns:p14="http://schemas.microsoft.com/office/powerpoint/2010/main" val="298509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Data types use both primitives and other data types.</a:t>
            </a:r>
          </a:p>
          <a:p>
            <a:pPr marL="171450" indent="-171450">
              <a:buFont typeface="Arial" charset="0"/>
              <a:buChar char="•"/>
            </a:pPr>
            <a:r>
              <a:rPr lang="en-US" dirty="0" smtClean="0"/>
              <a:t>Some data types use attributes with cardinality &gt; 1</a:t>
            </a:r>
          </a:p>
          <a:p>
            <a:pPr marL="171450" indent="-171450">
              <a:buFont typeface="Arial" charset="0"/>
              <a:buChar char="•"/>
            </a:pPr>
            <a:r>
              <a:rPr lang="en-US" sz="1200" dirty="0" smtClean="0">
                <a:solidFill>
                  <a:schemeClr val="tx1"/>
                </a:solidFill>
                <a:latin typeface="Arial" charset="0"/>
              </a:rPr>
              <a:t>Quantity</a:t>
            </a:r>
            <a:r>
              <a:rPr lang="en-US" sz="1200" baseline="0" dirty="0" smtClean="0">
                <a:solidFill>
                  <a:schemeClr val="tx1"/>
                </a:solidFill>
                <a:latin typeface="Arial" charset="0"/>
              </a:rPr>
              <a:t> has constrained variations</a:t>
            </a:r>
            <a:r>
              <a:rPr lang="en-US" sz="1200" dirty="0" smtClean="0">
                <a:solidFill>
                  <a:schemeClr val="tx1"/>
                </a:solidFill>
                <a:latin typeface="Arial" charset="0"/>
              </a:rPr>
              <a:t> Distance, Count, Duration, Money. </a:t>
            </a:r>
            <a:r>
              <a:rPr lang="en-US" sz="1200" baseline="0" dirty="0" smtClean="0">
                <a:solidFill>
                  <a:schemeClr val="tx1"/>
                </a:solidFill>
                <a:latin typeface="Arial" charset="0"/>
              </a:rPr>
              <a:t> They introduce constraints on useable units, but do not add attributes, so not shown here.</a:t>
            </a:r>
            <a:endParaRPr lang="en-US" dirty="0" smtClean="0"/>
          </a:p>
          <a:p>
            <a:pPr marL="171450" indent="-171450">
              <a:buFontTx/>
              <a:buChar char="-"/>
            </a:pPr>
            <a:r>
              <a:rPr lang="en-US" dirty="0" smtClean="0"/>
              <a:t>Note that </a:t>
            </a:r>
            <a:r>
              <a:rPr lang="en-US" dirty="0" err="1" smtClean="0"/>
              <a:t>HumanId.assigner</a:t>
            </a:r>
            <a:r>
              <a:rPr lang="en-US" dirty="0" smtClean="0"/>
              <a:t>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60</a:t>
            </a:fld>
            <a:endParaRPr lang="en-US"/>
          </a:p>
        </p:txBody>
      </p:sp>
    </p:spTree>
    <p:extLst>
      <p:ext uri="{BB962C8B-B14F-4D97-AF65-F5344CB8AC3E}">
        <p14:creationId xmlns:p14="http://schemas.microsoft.com/office/powerpoint/2010/main" val="857698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 value[x] means: </a:t>
            </a:r>
            <a:r>
              <a:rPr lang="en-US" dirty="0" smtClean="0"/>
              <a:t>An element with a name that starts with “value”. The [x] is replaced by the (capitalized) name of the actual data type</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61</a:t>
            </a:fld>
            <a:endParaRPr lang="en-US"/>
          </a:p>
        </p:txBody>
      </p:sp>
    </p:spTree>
    <p:extLst>
      <p:ext uri="{BB962C8B-B14F-4D97-AF65-F5344CB8AC3E}">
        <p14:creationId xmlns:p14="http://schemas.microsoft.com/office/powerpoint/2010/main" val="498018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63</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Perfectly ok for value</a:t>
            </a:r>
            <a:r>
              <a:rPr lang="en-US" baseline="0" dirty="0" smtClean="0"/>
              <a:t> set to take codes from multiple code systems</a:t>
            </a:r>
            <a:endParaRPr lang="en-US" dirty="0" smtClean="0"/>
          </a:p>
          <a:p>
            <a:pPr marL="171428" indent="-171428">
              <a:buFont typeface="Arial" pitchFamily="34" charset="0"/>
              <a:buChar char="•"/>
            </a:pPr>
            <a:endParaRPr lang="en-US" dirty="0" smtClean="0"/>
          </a:p>
          <a:p>
            <a:pPr marL="0" indent="0">
              <a:buFont typeface="Arial" pitchFamily="34" charset="0"/>
              <a:buNone/>
            </a:pPr>
            <a:r>
              <a:rPr lang="en-US" dirty="0" smtClean="0"/>
              <a:t>---</a:t>
            </a:r>
          </a:p>
          <a:p>
            <a:pPr marL="171428" indent="-171428">
              <a:buFont typeface="Arial" pitchFamily="34" charset="0"/>
              <a:buChar char="•"/>
            </a:pPr>
            <a:r>
              <a:rPr lang="en-US" dirty="0" smtClean="0"/>
              <a:t>Bindings</a:t>
            </a:r>
            <a:r>
              <a:rPr lang="en-US" baseline="0" dirty="0" smtClean="0"/>
              <a:t> use </a:t>
            </a:r>
            <a:r>
              <a:rPr lang="en-US" baseline="0" dirty="0" err="1" smtClean="0"/>
              <a:t>ValueSets</a:t>
            </a:r>
            <a:r>
              <a:rPr lang="en-US" baseline="0" dirty="0" smtClean="0"/>
              <a:t> to define what codes are allowed.</a:t>
            </a:r>
          </a:p>
          <a:p>
            <a:pPr marL="171428" indent="-171428">
              <a:buFont typeface="Arial" pitchFamily="34" charset="0"/>
              <a:buChar char="•"/>
            </a:pPr>
            <a:r>
              <a:rPr lang="en-US" baseline="0" dirty="0" err="1" smtClean="0"/>
              <a:t>Patient.administrativeGender</a:t>
            </a:r>
            <a:r>
              <a:rPr lang="en-US" baseline="0" dirty="0" smtClean="0"/>
              <a:t> has a binding using the </a:t>
            </a:r>
            <a:r>
              <a:rPr lang="en-US" b="1" baseline="0" dirty="0" err="1" smtClean="0"/>
              <a:t>valueset</a:t>
            </a:r>
            <a:r>
              <a:rPr lang="en-US" baseline="0" dirty="0" smtClean="0"/>
              <a:t> “http://hl7.org/fhir/vs/administrative-gender”</a:t>
            </a:r>
          </a:p>
          <a:p>
            <a:pPr marL="171428" indent="-171428">
              <a:buFont typeface="Arial" pitchFamily="34" charset="0"/>
              <a:buChar char="•"/>
            </a:pPr>
            <a:r>
              <a:rPr lang="en-US" baseline="0" dirty="0" smtClean="0"/>
              <a:t>This </a:t>
            </a:r>
            <a:r>
              <a:rPr lang="en-US" baseline="0" dirty="0" err="1" smtClean="0"/>
              <a:t>valueset</a:t>
            </a:r>
            <a:r>
              <a:rPr lang="en-US" baseline="0" dirty="0" smtClean="0"/>
              <a: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smtClean="0"/>
          </a:p>
          <a:p>
            <a:pPr marL="171428" indent="-171428">
              <a:buFont typeface="Arial" pitchFamily="34" charset="0"/>
              <a:buChar char="•"/>
            </a:pPr>
            <a:r>
              <a:rPr lang="en-US" b="0" baseline="0" dirty="0" smtClean="0"/>
              <a:t>.</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64</a:t>
            </a:fld>
            <a:endParaRPr lang="en-US"/>
          </a:p>
        </p:txBody>
      </p:sp>
    </p:spTree>
    <p:extLst>
      <p:ext uri="{BB962C8B-B14F-4D97-AF65-F5344CB8AC3E}">
        <p14:creationId xmlns:p14="http://schemas.microsoft.com/office/powerpoint/2010/main" val="32689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a:t>
            </a:fld>
            <a:endParaRPr lang="en-US" dirty="0"/>
          </a:p>
        </p:txBody>
      </p:sp>
    </p:spTree>
    <p:extLst>
      <p:ext uri="{BB962C8B-B14F-4D97-AF65-F5344CB8AC3E}">
        <p14:creationId xmlns:p14="http://schemas.microsoft.com/office/powerpoint/2010/main" val="2138508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65</a:t>
            </a:fld>
            <a:endParaRPr lang="en-US"/>
          </a:p>
        </p:txBody>
      </p:sp>
    </p:spTree>
    <p:extLst>
      <p:ext uri="{BB962C8B-B14F-4D97-AF65-F5344CB8AC3E}">
        <p14:creationId xmlns:p14="http://schemas.microsoft.com/office/powerpoint/2010/main" val="3437223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NDC codes from FDA – or all SNOMED</a:t>
            </a:r>
            <a:r>
              <a:rPr lang="en-US" baseline="0" dirty="0" smtClean="0"/>
              <a:t> codes for specialization for concept for Procedure with </a:t>
            </a:r>
            <a:r>
              <a:rPr lang="en-US" baseline="0" dirty="0" err="1" smtClean="0"/>
              <a:t>bodySite</a:t>
            </a:r>
            <a:r>
              <a:rPr lang="en-US" baseline="0" dirty="0" smtClean="0"/>
              <a:t> lung in compositions.</a:t>
            </a:r>
          </a:p>
          <a:p>
            <a:r>
              <a:rPr lang="en-US" baseline="0" dirty="0" smtClean="0"/>
              <a:t>In compose you can also just list.</a:t>
            </a:r>
          </a:p>
          <a:p>
            <a:endParaRPr lang="en-US" baseline="0" dirty="0" smtClean="0"/>
          </a:p>
          <a:p>
            <a:r>
              <a:rPr lang="en-US" baseline="0" dirty="0" smtClean="0"/>
              <a:t>OR</a:t>
            </a:r>
          </a:p>
          <a:p>
            <a:r>
              <a:rPr lang="en-US" baseline="0" dirty="0" smtClean="0"/>
              <a:t>Expansion - just a point in time enumeration of all of the codes. “</a:t>
            </a:r>
            <a:r>
              <a:rPr lang="en-US" sz="1200" b="0" i="0" kern="1200" dirty="0" smtClean="0">
                <a:solidFill>
                  <a:schemeClr val="tx1"/>
                </a:solidFill>
                <a:effectLst/>
                <a:latin typeface="+mn-lt"/>
                <a:ea typeface="+mn-ea"/>
                <a:cs typeface="+mn-cs"/>
              </a:rPr>
              <a:t>A value set can also be "expanded", where the value set is turned into a simple collection of enumerated codes. This element holds the expansion, if it has been performed. </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66</a:t>
            </a:fld>
            <a:endParaRPr lang="en-CA" dirty="0"/>
          </a:p>
        </p:txBody>
      </p:sp>
    </p:spTree>
    <p:extLst>
      <p:ext uri="{BB962C8B-B14F-4D97-AF65-F5344CB8AC3E}">
        <p14:creationId xmlns:p14="http://schemas.microsoft.com/office/powerpoint/2010/main" val="27664057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t>
            </a:r>
            <a:r>
              <a:rPr lang="en-US" baseline="0" dirty="0" smtClean="0"/>
              <a:t>he element “identifier” is of type Identifier</a:t>
            </a:r>
          </a:p>
          <a:p>
            <a:pPr marL="171450" indent="-171450">
              <a:buFont typeface="Arial" charset="0"/>
              <a:buChar char="•"/>
            </a:pPr>
            <a:r>
              <a:rPr lang="en-US" dirty="0" smtClean="0"/>
              <a:t>The</a:t>
            </a:r>
            <a:r>
              <a:rPr lang="en-US" baseline="0" dirty="0" smtClean="0"/>
              <a:t> element “telecom” repeats, there is no notion of a “list” in Xml.</a:t>
            </a:r>
          </a:p>
          <a:p>
            <a:pPr marL="171450" indent="-171450">
              <a:buFont typeface="Arial" charset="0"/>
              <a:buChar char="•"/>
            </a:pPr>
            <a:r>
              <a:rPr lang="en-US" b="1" baseline="0" dirty="0" smtClean="0"/>
              <a:t>Empty elements are left out</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67</a:t>
            </a:fld>
            <a:endParaRPr lang="en-US"/>
          </a:p>
        </p:txBody>
      </p:sp>
    </p:spTree>
    <p:extLst>
      <p:ext uri="{BB962C8B-B14F-4D97-AF65-F5344CB8AC3E}">
        <p14:creationId xmlns:p14="http://schemas.microsoft.com/office/powerpoint/2010/main" val="123939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smtClean="0"/>
              <a:t>There are references that can reference more than one type of resource!  In this example: Resource(Patient | Group | Device)</a:t>
            </a:r>
          </a:p>
          <a:p>
            <a:pPr marL="171428" indent="-171428">
              <a:buFont typeface="Arial" pitchFamily="34" charset="0"/>
              <a:buChar char="•"/>
            </a:pPr>
            <a:r>
              <a:rPr lang="en-US" baseline="0" dirty="0" smtClean="0"/>
              <a:t>The reference has a “type” element to indicate the kind of Resource that is referenced</a:t>
            </a:r>
          </a:p>
          <a:p>
            <a:pPr marL="171428" indent="-171428">
              <a:buFont typeface="Arial" charset="0"/>
              <a:buChar char="•"/>
            </a:pPr>
            <a:r>
              <a:rPr lang="en-US" dirty="0" smtClean="0"/>
              <a:t>References may be: Relative</a:t>
            </a:r>
            <a:r>
              <a:rPr lang="en-US" baseline="0" dirty="0" smtClean="0"/>
              <a:t> (on the same server), a</a:t>
            </a:r>
            <a:r>
              <a:rPr lang="en-US" dirty="0" smtClean="0"/>
              <a:t>bsolute URL (somewhere</a:t>
            </a:r>
            <a:r>
              <a:rPr lang="en-US" baseline="0" dirty="0" smtClean="0"/>
              <a:t> external) and internal (not treated here)</a:t>
            </a:r>
          </a:p>
          <a:p>
            <a:pPr marL="171428" indent="-171428">
              <a:buFont typeface="Arial" charset="0"/>
              <a:buChar char="•"/>
            </a:pPr>
            <a:endParaRPr lang="en-US"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68</a:t>
            </a:fld>
            <a:endParaRPr lang="en-US"/>
          </a:p>
        </p:txBody>
      </p:sp>
    </p:spTree>
    <p:extLst>
      <p:ext uri="{BB962C8B-B14F-4D97-AF65-F5344CB8AC3E}">
        <p14:creationId xmlns:p14="http://schemas.microsoft.com/office/powerpoint/2010/main" val="300345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Extensions can show up anywhere</a:t>
            </a:r>
            <a:r>
              <a:rPr lang="en-US" baseline="0" dirty="0" smtClean="0"/>
              <a:t> – inside a Boolean, string, human assignment</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3738306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this cases we added a code,</a:t>
            </a:r>
            <a:r>
              <a:rPr lang="en-US" baseline="0" dirty="0" smtClean="0"/>
              <a:t> a date, or a reference.</a:t>
            </a:r>
            <a:endParaRPr lang="en-US" dirty="0" smtClean="0"/>
          </a:p>
          <a:p>
            <a:endParaRPr lang="en-US" dirty="0" smtClean="0"/>
          </a:p>
          <a:p>
            <a:endParaRPr lang="en-US" dirty="0" smtClean="0"/>
          </a:p>
          <a:p>
            <a:r>
              <a:rPr lang="en-US" dirty="0" smtClean="0"/>
              <a:t>You can extend extensions….</a:t>
            </a:r>
          </a:p>
          <a:p>
            <a:endParaRPr lang="en-US" dirty="0" smtClean="0"/>
          </a:p>
          <a:p>
            <a:r>
              <a:rPr lang="en-US" dirty="0" smtClean="0"/>
              <a:t>You can reject instances</a:t>
            </a:r>
            <a:r>
              <a:rPr lang="en-US" baseline="0" dirty="0" smtClean="0"/>
              <a:t> that contain extensions – although Lloyd hates that idea, and is surprised that is allowed in spec…preferred approach is to accept and </a:t>
            </a:r>
            <a:r>
              <a:rPr lang="en-US" baseline="0" dirty="0" err="1" smtClean="0"/>
              <a:t>ig</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70</a:t>
            </a:fld>
            <a:endParaRPr lang="en-CA" dirty="0"/>
          </a:p>
        </p:txBody>
      </p:sp>
    </p:spTree>
    <p:extLst>
      <p:ext uri="{BB962C8B-B14F-4D97-AF65-F5344CB8AC3E}">
        <p14:creationId xmlns:p14="http://schemas.microsoft.com/office/powerpoint/2010/main" val="20761891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“Every resource SHALL include a human readable narrative”</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71</a:t>
            </a:fld>
            <a:endParaRPr lang="en-US"/>
          </a:p>
        </p:txBody>
      </p:sp>
    </p:spTree>
    <p:extLst>
      <p:ext uri="{BB962C8B-B14F-4D97-AF65-F5344CB8AC3E}">
        <p14:creationId xmlns:p14="http://schemas.microsoft.com/office/powerpoint/2010/main" val="767788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is ONLY used in Resources</a:t>
            </a:r>
          </a:p>
          <a:p>
            <a:pPr marL="171428" indent="-171428">
              <a:buFontTx/>
              <a:buChar char="-"/>
            </a:pPr>
            <a:r>
              <a:rPr lang="en-US" dirty="0" smtClean="0"/>
              <a:t>Resources can use both (derived) primitives and composite data types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72</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a:p>
        </p:txBody>
      </p:sp>
    </p:spTree>
    <p:extLst>
      <p:ext uri="{BB962C8B-B14F-4D97-AF65-F5344CB8AC3E}">
        <p14:creationId xmlns:p14="http://schemas.microsoft.com/office/powerpoint/2010/main" val="1662962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of</a:t>
            </a:r>
            <a:r>
              <a:rPr lang="en-US" baseline="0" dirty="0" smtClean="0"/>
              <a:t> Kin = contact</a:t>
            </a:r>
            <a:endParaRPr lang="en-US" dirty="0" smtClean="0"/>
          </a:p>
          <a:p>
            <a:r>
              <a:rPr lang="en-US" dirty="0" smtClean="0"/>
              <a:t>Physician = contained resource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75</a:t>
            </a:fld>
            <a:endParaRPr lang="en-US"/>
          </a:p>
        </p:txBody>
      </p:sp>
    </p:spTree>
    <p:extLst>
      <p:ext uri="{BB962C8B-B14F-4D97-AF65-F5344CB8AC3E}">
        <p14:creationId xmlns:p14="http://schemas.microsoft.com/office/powerpoint/2010/main" val="244611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anyone flying out early?</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a:t>
            </a:fld>
            <a:endParaRPr lang="en-US" dirty="0"/>
          </a:p>
        </p:txBody>
      </p:sp>
    </p:spTree>
    <p:extLst>
      <p:ext uri="{BB962C8B-B14F-4D97-AF65-F5344CB8AC3E}">
        <p14:creationId xmlns:p14="http://schemas.microsoft.com/office/powerpoint/2010/main" val="213045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76</a:t>
            </a:fld>
            <a:endParaRPr lang="en-US"/>
          </a:p>
        </p:txBody>
      </p:sp>
    </p:spTree>
    <p:extLst>
      <p:ext uri="{BB962C8B-B14F-4D97-AF65-F5344CB8AC3E}">
        <p14:creationId xmlns:p14="http://schemas.microsoft.com/office/powerpoint/2010/main" val="2285444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Verbose – can’t send one big message</a:t>
            </a:r>
            <a:r>
              <a:rPr lang="en-US" baseline="0" dirty="0" smtClean="0"/>
              <a:t> – say update this, update this, update this</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80</a:t>
            </a:fld>
            <a:endParaRPr lang="en-CA" dirty="0"/>
          </a:p>
        </p:txBody>
      </p:sp>
    </p:spTree>
    <p:extLst>
      <p:ext uri="{BB962C8B-B14F-4D97-AF65-F5344CB8AC3E}">
        <p14:creationId xmlns:p14="http://schemas.microsoft.com/office/powerpoint/2010/main" val="1547398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81</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All URLs in FHIR are</a:t>
            </a:r>
            <a:r>
              <a:rPr lang="en-US" baseline="0" dirty="0" smtClean="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smtClean="0"/>
              <a:t>It is *metadata*, you won’t find this in the Resource’s definition</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82</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a:t>
            </a:r>
            <a:r>
              <a:rPr lang="en-US" baseline="0" dirty="0" err="1" smtClean="0"/>
              <a:t>Patient.identifier</a:t>
            </a:r>
            <a:r>
              <a:rPr lang="en-US" baseline="0" dirty="0" smtClean="0"/>
              <a:t>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84</a:t>
            </a:fld>
            <a:endParaRPr lang="en-US"/>
          </a:p>
        </p:txBody>
      </p:sp>
    </p:spTree>
    <p:extLst>
      <p:ext uri="{BB962C8B-B14F-4D97-AF65-F5344CB8AC3E}">
        <p14:creationId xmlns:p14="http://schemas.microsoft.com/office/powerpoint/2010/main" val="18760417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aseline="0" dirty="0" err="1" smtClean="0"/>
              <a:t>Etag</a:t>
            </a:r>
            <a:r>
              <a:rPr lang="en-US" baseline="0" dirty="0" smtClean="0"/>
              <a:t> is new in DSTU 2, preferred method to track version. </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171450" indent="-171450">
              <a:buFont typeface="Arial" pitchFamily="34" charset="0"/>
              <a:buChar char="•"/>
            </a:pPr>
            <a:r>
              <a:rPr lang="en-US" baseline="0" dirty="0" smtClean="0"/>
              <a:t>Weak </a:t>
            </a:r>
            <a:r>
              <a:rPr lang="en-US" baseline="0" dirty="0" err="1" smtClean="0"/>
              <a:t>etags</a:t>
            </a:r>
            <a:r>
              <a:rPr lang="en-US" baseline="0" dirty="0" smtClean="0"/>
              <a:t> only because tag is the same regardless of XML, JSON or RDF. Would be strong if linked directly to a representation</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Both</a:t>
            </a:r>
            <a:r>
              <a:rPr lang="en-US" baseline="0" dirty="0" smtClean="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86</a:t>
            </a:fld>
            <a:endParaRPr lang="en-US"/>
          </a:p>
        </p:txBody>
      </p:sp>
    </p:spTree>
    <p:extLst>
      <p:ext uri="{BB962C8B-B14F-4D97-AF65-F5344CB8AC3E}">
        <p14:creationId xmlns:p14="http://schemas.microsoft.com/office/powerpoint/2010/main" val="354915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 that you</a:t>
            </a:r>
            <a:r>
              <a:rPr lang="en-US" baseline="0" dirty="0" smtClean="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87</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For testing, very handy to use in </a:t>
            </a:r>
            <a:r>
              <a:rPr lang="en-US" baseline="0" dirty="0" err="1" smtClean="0"/>
              <a:t>url</a:t>
            </a:r>
            <a:r>
              <a:rPr lang="en-US" baseline="0" dirty="0" smtClean="0"/>
              <a:t>, also some </a:t>
            </a:r>
            <a:r>
              <a:rPr lang="en-US" baseline="0" dirty="0" err="1" smtClean="0"/>
              <a:t>langauges</a:t>
            </a:r>
            <a:r>
              <a:rPr lang="en-US" baseline="0" dirty="0" smtClean="0"/>
              <a:t> don’t allow to edit accept header</a:t>
            </a:r>
            <a:endParaRPr lang="en-US" dirty="0" smtClean="0"/>
          </a:p>
          <a:p>
            <a:pPr marL="0" indent="0">
              <a:buFont typeface="Arial" pitchFamily="34" charset="0"/>
              <a:buNone/>
            </a:pPr>
            <a:endParaRPr lang="en-US" dirty="0" smtClean="0"/>
          </a:p>
          <a:p>
            <a:pPr marL="0" indent="0">
              <a:buFont typeface="Arial" pitchFamily="34" charset="0"/>
              <a:buNone/>
            </a:pPr>
            <a:r>
              <a:rPr lang="en-US" dirty="0" smtClean="0"/>
              <a:t>Preferred method is</a:t>
            </a:r>
            <a:r>
              <a:rPr lang="en-US" baseline="0" dirty="0" smtClean="0"/>
              <a:t> using accept header</a:t>
            </a:r>
          </a:p>
          <a:p>
            <a:pPr marL="0" indent="0">
              <a:buFont typeface="Arial" pitchFamily="34" charset="0"/>
              <a:buNone/>
            </a:pPr>
            <a:endParaRPr lang="en-US" baseline="0" dirty="0" smtClean="0"/>
          </a:p>
          <a:p>
            <a:pPr marL="0" indent="0">
              <a:buFont typeface="Arial" pitchFamily="34" charset="0"/>
              <a:buNone/>
            </a:pPr>
            <a:endParaRPr lang="en-US" dirty="0" smtClean="0"/>
          </a:p>
          <a:p>
            <a:pPr marL="0" indent="0">
              <a:buFont typeface="Arial" pitchFamily="34" charset="0"/>
              <a:buNone/>
            </a:pPr>
            <a:endParaRPr lang="en-US" dirty="0" smtClean="0"/>
          </a:p>
          <a:p>
            <a:pPr marL="0" indent="0">
              <a:buFont typeface="Arial" pitchFamily="34" charset="0"/>
              <a:buNone/>
            </a:pPr>
            <a:r>
              <a:rPr lang="en-US" dirty="0" smtClean="0"/>
              <a:t>----</a:t>
            </a:r>
          </a:p>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/fhir/person/@&lt;id&gt;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88</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89</a:t>
            </a:fld>
            <a:endParaRPr lang="en-US"/>
          </a:p>
        </p:txBody>
      </p:sp>
    </p:spTree>
    <p:extLst>
      <p:ext uri="{BB962C8B-B14F-4D97-AF65-F5344CB8AC3E}">
        <p14:creationId xmlns:p14="http://schemas.microsoft.com/office/powerpoint/2010/main" val="1577311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a:t>
            </a:fld>
            <a:endParaRPr lang="en-US" dirty="0"/>
          </a:p>
        </p:txBody>
      </p:sp>
    </p:spTree>
    <p:extLst>
      <p:ext uri="{BB962C8B-B14F-4D97-AF65-F5344CB8AC3E}">
        <p14:creationId xmlns:p14="http://schemas.microsoft.com/office/powerpoint/2010/main" val="389007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Applications</a:t>
            </a:r>
            <a:r>
              <a:rPr lang="en-CA" baseline="0" dirty="0" smtClean="0"/>
              <a:t> must pay attention to a minimal set of profile tags.</a:t>
            </a:r>
          </a:p>
          <a:p>
            <a:r>
              <a:rPr lang="en-CA" baseline="0" dirty="0" smtClean="0"/>
              <a:t>All other tags are ignorable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29493570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~2:30pm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92</a:t>
            </a:fld>
            <a:endParaRPr lang="en-US"/>
          </a:p>
        </p:txBody>
      </p:sp>
    </p:spTree>
    <p:extLst>
      <p:ext uri="{BB962C8B-B14F-4D97-AF65-F5344CB8AC3E}">
        <p14:creationId xmlns:p14="http://schemas.microsoft.com/office/powerpoint/2010/main" val="27419709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a:t>
            </a:r>
            <a:r>
              <a:rPr lang="en-US" baseline="0" dirty="0" smtClean="0"/>
              <a:t> are ways in header to say I don’t want full content back, or I do want it back, but server can still decide</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27766190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reason you might want body back, is servers</a:t>
            </a:r>
            <a:r>
              <a:rPr lang="en-US" baseline="0" dirty="0" smtClean="0"/>
              <a:t> may not store everything you give them. </a:t>
            </a:r>
          </a:p>
          <a:p>
            <a:r>
              <a:rPr lang="en-US" baseline="0" dirty="0" smtClean="0"/>
              <a:t>They might not trust you for address, so they don’t update.</a:t>
            </a:r>
          </a:p>
          <a:p>
            <a:r>
              <a:rPr lang="en-US" baseline="0" dirty="0" smtClean="0"/>
              <a:t>Clients can’t force server to accept content</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16911195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Whether server allows this depends on the level of trust between</a:t>
            </a:r>
            <a:r>
              <a:rPr lang="en-US" baseline="0" dirty="0" smtClean="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97</a:t>
            </a:fld>
            <a:endParaRPr lang="en-US"/>
          </a:p>
        </p:txBody>
      </p:sp>
    </p:spTree>
    <p:extLst>
      <p:ext uri="{BB962C8B-B14F-4D97-AF65-F5344CB8AC3E}">
        <p14:creationId xmlns:p14="http://schemas.microsoft.com/office/powerpoint/2010/main" val="34862323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CA" dirty="0" smtClean="0"/>
              <a:t>Sometimes servers may not accept all data received, so returning full body can be useful</a:t>
            </a:r>
          </a:p>
          <a:p>
            <a:r>
              <a:rPr lang="en-CA" dirty="0" smtClean="0"/>
              <a:t>For low-bandwidth</a:t>
            </a:r>
            <a:r>
              <a:rPr lang="en-CA" baseline="0" dirty="0" smtClean="0"/>
              <a:t> circumstances, may not want data, even if not everything has been applied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98</a:t>
            </a:fld>
            <a:endParaRPr lang="en-CA" dirty="0"/>
          </a:p>
        </p:txBody>
      </p:sp>
    </p:spTree>
    <p:extLst>
      <p:ext uri="{BB962C8B-B14F-4D97-AF65-F5344CB8AC3E}">
        <p14:creationId xmlns:p14="http://schemas.microsoft.com/office/powerpoint/2010/main" val="35562882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a:t>
            </a:r>
            <a:r>
              <a:rPr lang="en-US" baseline="0" dirty="0" smtClean="0"/>
              <a:t> already have copy of resource, ask for only since date.  Keeping versions for every resource change is important, not mandatory. Spec allows you to retrieve previous versions – show me version 12. Lots of systems that don’t have capacity to track versions, so you may make decision based on your back end.</a:t>
            </a:r>
          </a:p>
          <a:p>
            <a:endParaRPr lang="en-US" baseline="0" dirty="0" smtClean="0"/>
          </a:p>
          <a:p>
            <a:r>
              <a:rPr lang="en-US" baseline="0" dirty="0" smtClean="0"/>
              <a:t>Update if resource is version 11. Request will fail if no match</a:t>
            </a:r>
          </a:p>
          <a:p>
            <a:endParaRPr lang="en-US" baseline="0" dirty="0" smtClean="0"/>
          </a:p>
          <a:p>
            <a:r>
              <a:rPr lang="en-US" baseline="0" dirty="0" smtClean="0"/>
              <a:t>Create so long as no other patient has this </a:t>
            </a:r>
            <a:r>
              <a:rPr lang="en-US" baseline="0" dirty="0" err="1" smtClean="0"/>
              <a:t>ssn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2323970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Behaviour</a:t>
            </a:r>
            <a:r>
              <a:rPr lang="en-US" dirty="0" smtClean="0"/>
              <a:t> depends on</a:t>
            </a:r>
            <a:r>
              <a:rPr lang="en-US" baseline="0" dirty="0" smtClean="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100</a:t>
            </a:fld>
            <a:endParaRPr lang="en-US"/>
          </a:p>
        </p:txBody>
      </p:sp>
    </p:spTree>
    <p:extLst>
      <p:ext uri="{BB962C8B-B14F-4D97-AF65-F5344CB8AC3E}">
        <p14:creationId xmlns:p14="http://schemas.microsoft.com/office/powerpoint/2010/main" val="25398436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Arial" charset="0"/>
                <a:ea typeface="+mn-ea"/>
                <a:cs typeface="+mn-cs"/>
              </a:rPr>
              <a:t>the deletion operation should be understood as deleting the record of the resource, </a:t>
            </a:r>
            <a:r>
              <a:rPr lang="en-US" sz="1200" b="1" i="0" kern="1200" dirty="0" smtClean="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101</a:t>
            </a:fld>
            <a:endParaRPr lang="en-US"/>
          </a:p>
        </p:txBody>
      </p:sp>
    </p:spTree>
    <p:extLst>
      <p:ext uri="{BB962C8B-B14F-4D97-AF65-F5344CB8AC3E}">
        <p14:creationId xmlns:p14="http://schemas.microsoft.com/office/powerpoint/2010/main" val="18363067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smtClean="0"/>
              <a:t>Now, if you query for </a:t>
            </a:r>
            <a:r>
              <a:rPr lang="en-US" sz="1200" dirty="0" smtClean="0">
                <a:latin typeface="Courier New" pitchFamily="49" charset="0"/>
                <a:cs typeface="Courier New" pitchFamily="49" charset="0"/>
              </a:rPr>
              <a:t>/server.org/fhir/patient/</a:t>
            </a:r>
            <a:r>
              <a:rPr lang="en-US" sz="1200" b="1" dirty="0" smtClean="0">
                <a:latin typeface="Courier New" pitchFamily="49" charset="0"/>
                <a:cs typeface="Courier New" pitchFamily="49" charset="0"/>
              </a:rPr>
              <a:t>@33, </a:t>
            </a:r>
            <a:r>
              <a:rPr lang="en-US" sz="1200" b="0" dirty="0" smtClean="0">
                <a:latin typeface="Courier New" pitchFamily="49" charset="0"/>
                <a:cs typeface="Courier New" pitchFamily="49" charset="0"/>
              </a:rPr>
              <a:t>you</a:t>
            </a:r>
            <a:r>
              <a:rPr lang="en-US" sz="1200" b="0" baseline="0" dirty="0" smtClean="0">
                <a:latin typeface="Courier New" pitchFamily="49" charset="0"/>
                <a:cs typeface="Courier New" pitchFamily="49" charset="0"/>
              </a:rPr>
              <a:t> get a 410</a:t>
            </a:r>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US" sz="1200" b="0" baseline="0" dirty="0" smtClean="0">
              <a:latin typeface="Courier New" pitchFamily="49" charset="0"/>
              <a:cs typeface="Courier New" pitchFamily="49" charset="0"/>
            </a:endParaRPr>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b="0" baseline="0" dirty="0" smtClean="0">
                <a:latin typeface="Courier New" pitchFamily="49" charset="0"/>
                <a:cs typeface="Courier New" pitchFamily="49" charset="0"/>
              </a:rPr>
              <a:t>If you do a get on v15, you will get it</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102</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resource returns back to life!</a:t>
            </a:r>
          </a:p>
          <a:p>
            <a:endParaRPr lang="en-US" dirty="0" smtClean="0"/>
          </a:p>
          <a:p>
            <a:r>
              <a:rPr lang="en-US" dirty="0" smtClean="0"/>
              <a:t>Query on resource on and not found</a:t>
            </a:r>
          </a:p>
          <a:p>
            <a:r>
              <a:rPr lang="en-US" dirty="0" smtClean="0"/>
              <a:t>Query for history, you would get all and find 15 is available </a:t>
            </a:r>
          </a:p>
          <a:p>
            <a:endParaRPr lang="en-US" dirty="0" smtClean="0"/>
          </a:p>
          <a:p>
            <a:endParaRPr lang="en-US" dirty="0" smtClean="0"/>
          </a:p>
          <a:p>
            <a:r>
              <a:rPr lang="en-US" dirty="0" smtClean="0"/>
              <a:t>PUT – with</a:t>
            </a:r>
            <a:r>
              <a:rPr lang="en-US" baseline="0" dirty="0" smtClean="0"/>
              <a:t> your update to 15 and you can bring patient back to l </a:t>
            </a:r>
            <a:r>
              <a:rPr lang="en-US" baseline="0" dirty="0" err="1" smtClean="0"/>
              <a:t>ife</a:t>
            </a:r>
            <a:endParaRPr lang="en-US"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103</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ALWAYS need to</a:t>
            </a:r>
            <a:r>
              <a:rPr lang="en-US" baseline="0" dirty="0" smtClean="0"/>
              <a:t> set Content-Type: ….</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105</a:t>
            </a:fld>
            <a:endParaRPr lang="en-CA" dirty="0"/>
          </a:p>
        </p:txBody>
      </p:sp>
    </p:spTree>
    <p:extLst>
      <p:ext uri="{BB962C8B-B14F-4D97-AF65-F5344CB8AC3E}">
        <p14:creationId xmlns:p14="http://schemas.microsoft.com/office/powerpoint/2010/main" val="30202601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106</a:t>
            </a:fld>
            <a:endParaRPr lang="en-CA" dirty="0"/>
          </a:p>
        </p:txBody>
      </p:sp>
    </p:spTree>
    <p:extLst>
      <p:ext uri="{BB962C8B-B14F-4D97-AF65-F5344CB8AC3E}">
        <p14:creationId xmlns:p14="http://schemas.microsoft.com/office/powerpoint/2010/main" val="18813582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Base64</a:t>
            </a:r>
            <a:r>
              <a:rPr lang="en-US" baseline="0" dirty="0" smtClean="0"/>
              <a:t> encoded – which isn’t quite as efficient as FTP on a raw binary feed.</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107</a:t>
            </a:fld>
            <a:endParaRPr lang="en-CA" dirty="0"/>
          </a:p>
        </p:txBody>
      </p:sp>
    </p:spTree>
    <p:extLst>
      <p:ext uri="{BB962C8B-B14F-4D97-AF65-F5344CB8AC3E}">
        <p14:creationId xmlns:p14="http://schemas.microsoft.com/office/powerpoint/2010/main" val="41776275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Some languages have libraries supporting </a:t>
            </a:r>
            <a:r>
              <a:rPr lang="en-CA" dirty="0" err="1" smtClean="0"/>
              <a:t>xpath</a:t>
            </a:r>
            <a:r>
              <a:rPr lang="en-CA" dirty="0" smtClean="0"/>
              <a:t> validation against JSON (need</a:t>
            </a:r>
            <a:r>
              <a:rPr lang="en-CA" baseline="0" dirty="0" smtClean="0"/>
              <a:t> XPath 2)</a:t>
            </a:r>
          </a:p>
          <a:p>
            <a:endParaRPr lang="en-CA" baseline="0" dirty="0" smtClean="0"/>
          </a:p>
          <a:p>
            <a:r>
              <a:rPr lang="en-CA" baseline="0" dirty="0" smtClean="0"/>
              <a:t>--</a:t>
            </a:r>
          </a:p>
          <a:p>
            <a:r>
              <a:rPr lang="en-CA" baseline="0" dirty="0" smtClean="0"/>
              <a:t>May need to transform JSON into XML to use XPATH validation. All invariants in spec are written in XPATH</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110</a:t>
            </a:fld>
            <a:endParaRPr lang="en-CA" dirty="0"/>
          </a:p>
        </p:txBody>
      </p:sp>
    </p:spTree>
    <p:extLst>
      <p:ext uri="{BB962C8B-B14F-4D97-AF65-F5344CB8AC3E}">
        <p14:creationId xmlns:p14="http://schemas.microsoft.com/office/powerpoint/2010/main" val="12652681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How many Donald Ducks do we have now?</a:t>
            </a:r>
            <a:r>
              <a:rPr lang="en-CA" baseline="0" dirty="0" smtClean="0"/>
              <a:t> – no constraint on duplicates unless you implement a business rule</a:t>
            </a:r>
            <a:endParaRPr lang="en-US"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112</a:t>
            </a:fld>
            <a:endParaRPr lang="en-US"/>
          </a:p>
        </p:txBody>
      </p:sp>
    </p:spTree>
    <p:extLst>
      <p:ext uri="{BB962C8B-B14F-4D97-AF65-F5344CB8AC3E}">
        <p14:creationId xmlns:p14="http://schemas.microsoft.com/office/powerpoint/2010/main" val="9315132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113</a:t>
            </a:fld>
            <a:endParaRPr lang="en-US"/>
          </a:p>
        </p:txBody>
      </p:sp>
    </p:spTree>
    <p:extLst>
      <p:ext uri="{BB962C8B-B14F-4D97-AF65-F5344CB8AC3E}">
        <p14:creationId xmlns:p14="http://schemas.microsoft.com/office/powerpoint/2010/main" val="16809795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117</a:t>
            </a:fld>
            <a:endParaRPr lang="en-US" dirty="0"/>
          </a:p>
        </p:txBody>
      </p:sp>
    </p:spTree>
    <p:extLst>
      <p:ext uri="{BB962C8B-B14F-4D97-AF65-F5344CB8AC3E}">
        <p14:creationId xmlns:p14="http://schemas.microsoft.com/office/powerpoint/2010/main" val="19667344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we use the ultra-new (</a:t>
            </a:r>
            <a:r>
              <a:rPr lang="en-US" dirty="0" err="1" smtClean="0"/>
              <a:t>sept</a:t>
            </a:r>
            <a:r>
              <a:rPr lang="en-US" dirty="0" smtClean="0"/>
              <a:t> 2012)</a:t>
            </a:r>
            <a:r>
              <a:rPr lang="en-US" baseline="0" dirty="0" smtClean="0"/>
              <a:t> Tombstones RFC, which is not yet supported by all platforms.</a:t>
            </a:r>
          </a:p>
          <a:p>
            <a:pPr marL="171450" indent="-171450">
              <a:buFontTx/>
              <a:buChar char="-"/>
            </a:pPr>
            <a:r>
              <a:rPr lang="en-US" dirty="0" smtClean="0"/>
              <a:t>Remember, all</a:t>
            </a:r>
            <a:r>
              <a:rPr lang="en-US" baseline="0" dirty="0" smtClean="0"/>
              <a:t> updated timestamps in FHIR (type: ‘instant’) are precise to at least the second and ALLWAYS carry a </a:t>
            </a:r>
            <a:r>
              <a:rPr lang="en-US" baseline="0" dirty="0" err="1" smtClean="0"/>
              <a:t>timezone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118</a:t>
            </a:fld>
            <a:endParaRPr lang="en-US"/>
          </a:p>
        </p:txBody>
      </p:sp>
    </p:spTree>
    <p:extLst>
      <p:ext uri="{BB962C8B-B14F-4D97-AF65-F5344CB8AC3E}">
        <p14:creationId xmlns:p14="http://schemas.microsoft.com/office/powerpoint/2010/main" val="11982626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123</a:t>
            </a:fld>
            <a:endParaRPr lang="en-US"/>
          </a:p>
        </p:txBody>
      </p:sp>
    </p:spTree>
    <p:extLst>
      <p:ext uri="{BB962C8B-B14F-4D97-AF65-F5344CB8AC3E}">
        <p14:creationId xmlns:p14="http://schemas.microsoft.com/office/powerpoint/2010/main" val="82637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18</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Multiple</a:t>
            </a:r>
            <a:r>
              <a:rPr lang="en-US" baseline="0" dirty="0" smtClean="0"/>
              <a:t> versions are supported explicitly by Atom by having </a:t>
            </a:r>
            <a:r>
              <a:rPr lang="en-US" baseline="0" dirty="0" err="1" smtClean="0"/>
              <a:t>mutliple</a:t>
            </a:r>
            <a:r>
              <a:rPr lang="en-US" baseline="0" dirty="0" smtClean="0"/>
              <a:t> entries with the same id, but a different ‘updated’ date</a:t>
            </a:r>
          </a:p>
          <a:p>
            <a:pPr marL="171450" indent="-171450">
              <a:buFont typeface="Arial" charset="0"/>
              <a:buChar char="•"/>
            </a:pPr>
            <a:r>
              <a:rPr lang="en-US" baseline="0" dirty="0" smtClean="0"/>
              <a:t>Notice how the ‘self’ links </a:t>
            </a:r>
            <a:r>
              <a:rPr lang="en-US" i="1" baseline="0" dirty="0" smtClean="0"/>
              <a:t>do</a:t>
            </a:r>
            <a:r>
              <a:rPr lang="en-US" i="0" baseline="0" dirty="0" smtClean="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124</a:t>
            </a:fld>
            <a:endParaRPr lang="en-US"/>
          </a:p>
        </p:txBody>
      </p:sp>
    </p:spTree>
    <p:extLst>
      <p:ext uri="{BB962C8B-B14F-4D97-AF65-F5344CB8AC3E}">
        <p14:creationId xmlns:p14="http://schemas.microsoft.com/office/powerpoint/2010/main" val="23413053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4pm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125</a:t>
            </a:fld>
            <a:endParaRPr lang="en-US"/>
          </a:p>
        </p:txBody>
      </p:sp>
    </p:spTree>
    <p:extLst>
      <p:ext uri="{BB962C8B-B14F-4D97-AF65-F5344CB8AC3E}">
        <p14:creationId xmlns:p14="http://schemas.microsoft.com/office/powerpoint/2010/main" val="3111817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a:t>
            </a:r>
            <a:r>
              <a:rPr lang="en-US" baseline="0" dirty="0" smtClean="0"/>
              <a:t> Document, no matter how nested, is flattened to a list of entries, the Document’s header being the first.</a:t>
            </a:r>
          </a:p>
          <a:p>
            <a:pPr marL="171450" indent="-171450">
              <a:buFont typeface="Arial" charset="0"/>
              <a:buChar char="•"/>
            </a:pPr>
            <a:r>
              <a:rPr lang="en-US" baseline="0" dirty="0" smtClean="0"/>
              <a:t>The document header (and any other the other resources) refer to each other using normal references to reflect the document’s nesting.</a:t>
            </a:r>
          </a:p>
          <a:p>
            <a:pPr marL="171450" indent="-171450">
              <a:buFont typeface="Arial" charset="0"/>
              <a:buChar char="•"/>
            </a:pPr>
            <a:r>
              <a:rPr lang="en-US" baseline="0" dirty="0" smtClean="0"/>
              <a:t>Of course, there may be a digital signature (on the whole Bundle) to attest to the content of the document.</a:t>
            </a:r>
          </a:p>
          <a:p>
            <a:pPr marL="171450" indent="-171450">
              <a:buFont typeface="Arial" charset="0"/>
              <a:buChar char="•"/>
            </a:pPr>
            <a:endParaRPr lang="en-US" baseline="0" dirty="0" smtClean="0"/>
          </a:p>
          <a:p>
            <a:pPr marL="171450" indent="-171450">
              <a:buFont typeface="Arial" charset="0"/>
              <a:buChar char="•"/>
            </a:pPr>
            <a:r>
              <a:rPr lang="en-US" baseline="0" dirty="0" smtClean="0"/>
              <a:t>Note: Possible Composition will require all section targets to be List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130</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else might a bundle start with</a:t>
            </a:r>
            <a:r>
              <a:rPr lang="en-US" baseline="0" dirty="0" smtClean="0"/>
              <a:t> a Composition?</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132</a:t>
            </a:fld>
            <a:endParaRPr lang="en-US"/>
          </a:p>
        </p:txBody>
      </p:sp>
    </p:spTree>
    <p:extLst>
      <p:ext uri="{BB962C8B-B14F-4D97-AF65-F5344CB8AC3E}">
        <p14:creationId xmlns:p14="http://schemas.microsoft.com/office/powerpoint/2010/main" val="37299216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Composition) can be stored using</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133</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134</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http://hl7.org/fhir/documents.html#bundle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135</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Through extensions, you could have a ‘fan-out’ message</a:t>
            </a:r>
            <a:r>
              <a:rPr lang="en-US" baseline="0" dirty="0" smtClean="0"/>
              <a:t> that could be sent to multiple end points</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139</a:t>
            </a:fld>
            <a:endParaRPr lang="en-CA" dirty="0"/>
          </a:p>
        </p:txBody>
      </p:sp>
    </p:spTree>
    <p:extLst>
      <p:ext uri="{BB962C8B-B14F-4D97-AF65-F5344CB8AC3E}">
        <p14:creationId xmlns:p14="http://schemas.microsoft.com/office/powerpoint/2010/main" val="3861297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Just like a document, whatever</a:t>
            </a:r>
            <a:r>
              <a:rPr lang="en-US" baseline="0" dirty="0" smtClean="0"/>
              <a:t> is directly pointed to MUST be in the bundle</a:t>
            </a:r>
            <a:endParaRPr lang="en-US" dirty="0" smtClean="0"/>
          </a:p>
          <a:p>
            <a:pPr marL="0" indent="0">
              <a:buFont typeface="Arial" charset="0"/>
              <a:buNone/>
            </a:pPr>
            <a:r>
              <a:rPr lang="en-US" dirty="0" smtClean="0"/>
              <a:t>--</a:t>
            </a:r>
          </a:p>
          <a:p>
            <a:pPr marL="171450" indent="-171450">
              <a:buFont typeface="Arial" charset="0"/>
              <a:buChar char="•"/>
            </a:pPr>
            <a:r>
              <a:rPr lang="en-US" dirty="0" smtClean="0"/>
              <a:t>A Message is similar, refers</a:t>
            </a:r>
            <a:r>
              <a:rPr lang="en-US" baseline="0" dirty="0" smtClean="0"/>
              <a:t> (amongst others) to its author, and contains information about the source, destination and the event that triggered it.</a:t>
            </a:r>
          </a:p>
          <a:p>
            <a:pPr marL="171450" indent="-171450">
              <a:buFont typeface="Arial" charset="0"/>
              <a:buChar char="•"/>
            </a:pPr>
            <a:r>
              <a:rPr lang="en-US" baseline="0" dirty="0" smtClean="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baseline="0" dirty="0" smtClean="0"/>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140</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142</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13093890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143</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147</a:t>
            </a:fld>
            <a:endParaRPr lang="en-US"/>
          </a:p>
        </p:txBody>
      </p:sp>
    </p:spTree>
    <p:extLst>
      <p:ext uri="{BB962C8B-B14F-4D97-AF65-F5344CB8AC3E}">
        <p14:creationId xmlns:p14="http://schemas.microsoft.com/office/powerpoint/2010/main" val="27069073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148</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149</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163181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152</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chain multiple levels</a:t>
            </a:r>
            <a:r>
              <a:rPr lang="en-US" baseline="0" dirty="0" smtClean="0"/>
              <a:t> deep – 2, 3, 4, more levels deep</a:t>
            </a:r>
          </a:p>
          <a:p>
            <a:endParaRPr lang="en-US" baseline="0" dirty="0" smtClean="0"/>
          </a:p>
          <a:p>
            <a:r>
              <a:rPr lang="en-US" baseline="0" dirty="0" smtClean="0"/>
              <a:t>This would search subject on any  (Patient, Device, Group, Location).</a:t>
            </a:r>
          </a:p>
          <a:p>
            <a:endParaRPr lang="en-US" baseline="0" dirty="0" smtClean="0"/>
          </a:p>
          <a:p>
            <a:r>
              <a:rPr lang="en-US" baseline="0" dirty="0" smtClean="0"/>
              <a:t>If you want to limit to patient you can do an &amp;</a:t>
            </a:r>
            <a:r>
              <a:rPr lang="en-US" baseline="0" dirty="0" err="1" smtClean="0"/>
              <a:t>subject:type</a:t>
            </a:r>
            <a:r>
              <a:rPr lang="en-US" baseline="0" dirty="0" smtClean="0"/>
              <a:t>=Patient</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163</a:t>
            </a:fld>
            <a:endParaRPr lang="en-CA" dirty="0"/>
          </a:p>
        </p:txBody>
      </p:sp>
    </p:spTree>
    <p:extLst>
      <p:ext uri="{BB962C8B-B14F-4D97-AF65-F5344CB8AC3E}">
        <p14:creationId xmlns:p14="http://schemas.microsoft.com/office/powerpoint/2010/main" val="15449039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not real codes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166</a:t>
            </a:fld>
            <a:endParaRPr lang="en-US"/>
          </a:p>
        </p:txBody>
      </p:sp>
    </p:spTree>
    <p:extLst>
      <p:ext uri="{BB962C8B-B14F-4D97-AF65-F5344CB8AC3E}">
        <p14:creationId xmlns:p14="http://schemas.microsoft.com/office/powerpoint/2010/main" val="12458753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Search results are in no particular order</a:t>
            </a:r>
            <a:r>
              <a:rPr lang="en-US" baseline="0" dirty="0" smtClean="0"/>
              <a:t> unless you provide a sort order</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168</a:t>
            </a:fld>
            <a:endParaRPr lang="en-CA" dirty="0"/>
          </a:p>
        </p:txBody>
      </p:sp>
    </p:spTree>
    <p:extLst>
      <p:ext uri="{BB962C8B-B14F-4D97-AF65-F5344CB8AC3E}">
        <p14:creationId xmlns:p14="http://schemas.microsoft.com/office/powerpoint/2010/main" val="16551963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adding a “most recent change timestamp” as part of the continuation so you can flag if changes impact</a:t>
            </a:r>
            <a:r>
              <a:rPr lang="en-US" baseline="0" dirty="0" smtClean="0"/>
              <a:t> result sets.</a:t>
            </a:r>
          </a:p>
          <a:p>
            <a:endParaRPr lang="en-US" baseline="0" dirty="0" smtClean="0"/>
          </a:p>
          <a:p>
            <a:r>
              <a:rPr lang="en-US" baseline="0" dirty="0" smtClean="0"/>
              <a:t>--</a:t>
            </a:r>
          </a:p>
          <a:p>
            <a:r>
              <a:rPr lang="en-US" baseline="0" dirty="0" smtClean="0"/>
              <a:t>REST is stateless so folks could be adding and deleting data after your query. </a:t>
            </a:r>
            <a:r>
              <a:rPr lang="en-CA" baseline="0" dirty="0" smtClean="0"/>
              <a:t> You could query and create a cached result set.</a:t>
            </a:r>
          </a:p>
          <a:p>
            <a:endParaRPr lang="en-CA" baseline="0" dirty="0" smtClean="0"/>
          </a:p>
          <a:p>
            <a:r>
              <a:rPr lang="en-CA" baseline="0" dirty="0" smtClean="0"/>
              <a:t>No predefined patterned for </a:t>
            </a:r>
            <a:r>
              <a:rPr lang="en-CA" baseline="0" dirty="0" err="1" smtClean="0"/>
              <a:t>Continouation</a:t>
            </a:r>
            <a:r>
              <a:rPr lang="en-CA" baseline="0" dirty="0" smtClean="0"/>
              <a:t> links – could be just GUIDs</a:t>
            </a:r>
            <a:endParaRPr lang="en-US" baseline="0"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169</a:t>
            </a:fld>
            <a:endParaRPr lang="en-US"/>
          </a:p>
        </p:txBody>
      </p:sp>
    </p:spTree>
    <p:extLst>
      <p:ext uri="{BB962C8B-B14F-4D97-AF65-F5344CB8AC3E}">
        <p14:creationId xmlns:p14="http://schemas.microsoft.com/office/powerpoint/2010/main" val="37309138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FHIR spec defines summary – not a server</a:t>
            </a:r>
            <a:r>
              <a:rPr lang="en-US" baseline="0" dirty="0" smtClean="0"/>
              <a:t> specific option</a:t>
            </a:r>
            <a:endParaRPr lang="en-US" dirty="0" smtClean="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170</a:t>
            </a:fld>
            <a:endParaRPr lang="en-CA" dirty="0"/>
          </a:p>
        </p:txBody>
      </p:sp>
    </p:spTree>
    <p:extLst>
      <p:ext uri="{BB962C8B-B14F-4D97-AF65-F5344CB8AC3E}">
        <p14:creationId xmlns:p14="http://schemas.microsoft.com/office/powerpoint/2010/main" val="1581192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457200" y="457200"/>
            <a:ext cx="8229600" cy="1143000"/>
          </a:xfrm>
        </p:spPr>
        <p:txBody>
          <a:bodyPr/>
          <a:lstStyle>
            <a:lvl1pPr algn="l">
              <a:defRPr/>
            </a:lvl1pPr>
          </a:lstStyle>
          <a:p>
            <a:r>
              <a:rPr lang="en-US" dirty="0" smtClean="0"/>
              <a:t>Click to edit Master title style</a:t>
            </a:r>
            <a:endParaRPr lang="en-US" dirty="0"/>
          </a:p>
        </p:txBody>
      </p:sp>
      <p:sp>
        <p:nvSpPr>
          <p:cNvPr id="9" name="Content Placeholder 2"/>
          <p:cNvSpPr>
            <a:spLocks noGrp="1"/>
          </p:cNvSpPr>
          <p:nvPr>
            <p:ph idx="1"/>
          </p:nvPr>
        </p:nvSpPr>
        <p:spPr>
          <a:xfrm>
            <a:off x="457200" y="1447800"/>
            <a:ext cx="8229600" cy="3916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Date Placeholder 3"/>
          <p:cNvSpPr>
            <a:spLocks noGrp="1"/>
          </p:cNvSpPr>
          <p:nvPr>
            <p:ph type="dt" sz="half" idx="10"/>
          </p:nvPr>
        </p:nvSpPr>
        <p:spPr>
          <a:xfrm>
            <a:off x="457200" y="6356350"/>
            <a:ext cx="2133600" cy="365125"/>
          </a:xfrm>
        </p:spPr>
        <p:txBody>
          <a:bodyPr/>
          <a:lstStyle/>
          <a:p>
            <a:r>
              <a:rPr lang="en-US" smtClean="0">
                <a:solidFill>
                  <a:prstClr val="white">
                    <a:lumMod val="50000"/>
                  </a:prstClr>
                </a:solidFill>
              </a:rPr>
              <a:t>Internal Use Only</a:t>
            </a:r>
            <a:endParaRPr lang="en-US">
              <a:solidFill>
                <a:prstClr val="white">
                  <a:lumMod val="50000"/>
                </a:prstClr>
              </a:solidFill>
            </a:endParaRPr>
          </a:p>
        </p:txBody>
      </p:sp>
      <p:sp>
        <p:nvSpPr>
          <p:cNvPr id="11" name="Footer Placeholder 4"/>
          <p:cNvSpPr>
            <a:spLocks noGrp="1"/>
          </p:cNvSpPr>
          <p:nvPr>
            <p:ph type="ftr" sz="quarter" idx="11"/>
          </p:nvPr>
        </p:nvSpPr>
        <p:spPr>
          <a:xfrm>
            <a:off x="3124200" y="6356350"/>
            <a:ext cx="2895600" cy="365125"/>
          </a:xfrm>
        </p:spPr>
        <p:txBody>
          <a:bodyPr/>
          <a:lstStyle/>
          <a:p>
            <a:r>
              <a:rPr lang="en-US" smtClean="0">
                <a:solidFill>
                  <a:prstClr val="white">
                    <a:lumMod val="50000"/>
                  </a:prstClr>
                </a:solidFill>
              </a:rPr>
              <a:t>© 2013 River Rock Associates, LLC</a:t>
            </a:r>
            <a:endParaRPr lang="en-US">
              <a:solidFill>
                <a:prstClr val="white">
                  <a:lumMod val="50000"/>
                </a:prstClr>
              </a:solidFill>
            </a:endParaRPr>
          </a:p>
        </p:txBody>
      </p:sp>
      <p:sp>
        <p:nvSpPr>
          <p:cNvPr id="12" name="Slide Number Placeholder 5"/>
          <p:cNvSpPr>
            <a:spLocks noGrp="1"/>
          </p:cNvSpPr>
          <p:nvPr>
            <p:ph type="sldNum" sz="quarter" idx="12"/>
          </p:nvPr>
        </p:nvSpPr>
        <p:spPr>
          <a:xfrm>
            <a:off x="6553200" y="6356350"/>
            <a:ext cx="2133600" cy="365125"/>
          </a:xfrm>
        </p:spPr>
        <p:txBody>
          <a:bodyPr/>
          <a:lstStyle/>
          <a:p>
            <a:fld id="{D4D97874-2D78-4A54-A6E7-6BF4A18700FC}" type="slidenum">
              <a:rPr lang="en-US" smtClean="0">
                <a:solidFill>
                  <a:prstClr val="white">
                    <a:lumMod val="50000"/>
                  </a:prstClr>
                </a:solidFill>
              </a:rPr>
              <a:pPr/>
              <a:t>‹#›</a:t>
            </a:fld>
            <a:endParaRPr lang="en-US">
              <a:solidFill>
                <a:prstClr val="white">
                  <a:lumMod val="50000"/>
                </a:prstClr>
              </a:solidFill>
            </a:endParaRPr>
          </a:p>
        </p:txBody>
      </p:sp>
      <p:cxnSp>
        <p:nvCxnSpPr>
          <p:cNvPr id="13" name="Straight Connector 12"/>
          <p:cNvCxnSpPr/>
          <p:nvPr userDrawn="1"/>
        </p:nvCxnSpPr>
        <p:spPr>
          <a:xfrm>
            <a:off x="533400" y="1371600"/>
            <a:ext cx="8153400" cy="0"/>
          </a:xfrm>
          <a:prstGeom prst="line">
            <a:avLst/>
          </a:prstGeom>
          <a:ln w="22225" cmpd="sng">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566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smtClean="0">
                <a:solidFill>
                  <a:prstClr val="white">
                    <a:lumMod val="50000"/>
                  </a:prstClr>
                </a:solidFill>
              </a:rPr>
              <a:t>Internal Use Only</a:t>
            </a:r>
            <a:endParaRPr lang="en-US">
              <a:solidFill>
                <a:prstClr val="white">
                  <a:lumMod val="50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solidFill>
                  <a:prstClr val="white">
                    <a:lumMod val="50000"/>
                  </a:prstClr>
                </a:solidFill>
              </a:rPr>
              <a:t>© 2013 River Rock Associates, LLC</a:t>
            </a:r>
            <a:endParaRPr lang="en-US">
              <a:solidFill>
                <a:prstClr val="white">
                  <a:lumMod val="50000"/>
                </a:prstClr>
              </a:solidFill>
            </a:endParaRPr>
          </a:p>
        </p:txBody>
      </p:sp>
      <p:sp>
        <p:nvSpPr>
          <p:cNvPr id="6" name="Slide Number Placeholder 5"/>
          <p:cNvSpPr>
            <a:spLocks noGrp="1"/>
          </p:cNvSpPr>
          <p:nvPr>
            <p:ph type="sldNum" sz="quarter" idx="12"/>
          </p:nvPr>
        </p:nvSpPr>
        <p:spPr/>
        <p:txBody>
          <a:bodyPr/>
          <a:lstStyle/>
          <a:p>
            <a:fld id="{D4D97874-2D78-4A54-A6E7-6BF4A18700FC}"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2601384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r>
              <a:rPr lang="en-US" smtClean="0">
                <a:solidFill>
                  <a:prstClr val="white">
                    <a:lumMod val="50000"/>
                  </a:prstClr>
                </a:solidFill>
              </a:rPr>
              <a:t>Internal Use Only</a:t>
            </a:r>
            <a:endParaRPr lang="en-US">
              <a:solidFill>
                <a:prstClr val="white">
                  <a:lumMod val="50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solidFill>
                  <a:prstClr val="white">
                    <a:lumMod val="50000"/>
                  </a:prstClr>
                </a:solidFill>
              </a:rPr>
              <a:t>© 2013 River Rock Associates, LLC</a:t>
            </a:r>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D4D97874-2D78-4A54-A6E7-6BF4A18700FC}"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514761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r>
              <a:rPr lang="en-US" smtClean="0">
                <a:solidFill>
                  <a:prstClr val="white">
                    <a:lumMod val="50000"/>
                  </a:prstClr>
                </a:solidFill>
              </a:rPr>
              <a:t>Internal Use Only</a:t>
            </a:r>
            <a:endParaRPr lang="en-US">
              <a:solidFill>
                <a:prstClr val="white">
                  <a:lumMod val="50000"/>
                </a:prstClr>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US" smtClean="0">
                <a:solidFill>
                  <a:prstClr val="white">
                    <a:lumMod val="50000"/>
                  </a:prstClr>
                </a:solidFill>
              </a:rPr>
              <a:t>© 2013 River Rock Associates, LLC</a:t>
            </a:r>
            <a:endParaRPr lang="en-US">
              <a:solidFill>
                <a:prstClr val="white">
                  <a:lumMod val="50000"/>
                </a:prstClr>
              </a:solidFill>
            </a:endParaRPr>
          </a:p>
        </p:txBody>
      </p:sp>
      <p:sp>
        <p:nvSpPr>
          <p:cNvPr id="9" name="Slide Number Placeholder 8"/>
          <p:cNvSpPr>
            <a:spLocks noGrp="1"/>
          </p:cNvSpPr>
          <p:nvPr>
            <p:ph type="sldNum" sz="quarter" idx="12"/>
          </p:nvPr>
        </p:nvSpPr>
        <p:spPr/>
        <p:txBody>
          <a:bodyPr/>
          <a:lstStyle/>
          <a:p>
            <a:fld id="{D4D97874-2D78-4A54-A6E7-6BF4A18700FC}"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950510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r>
              <a:rPr lang="en-US" smtClean="0">
                <a:solidFill>
                  <a:prstClr val="white">
                    <a:lumMod val="50000"/>
                  </a:prstClr>
                </a:solidFill>
              </a:rPr>
              <a:t>Internal Use Only</a:t>
            </a:r>
            <a:endParaRPr lang="en-US">
              <a:solidFill>
                <a:prstClr val="white">
                  <a:lumMod val="50000"/>
                </a:prstClr>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solidFill>
                  <a:prstClr val="white">
                    <a:lumMod val="50000"/>
                  </a:prstClr>
                </a:solidFill>
              </a:rPr>
              <a:t>© 2013 River Rock Associates, LLC</a:t>
            </a:r>
            <a:endParaRPr lang="en-US">
              <a:solidFill>
                <a:prstClr val="white">
                  <a:lumMod val="50000"/>
                </a:prstClr>
              </a:solidFill>
            </a:endParaRPr>
          </a:p>
        </p:txBody>
      </p:sp>
      <p:sp>
        <p:nvSpPr>
          <p:cNvPr id="5" name="Slide Number Placeholder 4"/>
          <p:cNvSpPr>
            <a:spLocks noGrp="1"/>
          </p:cNvSpPr>
          <p:nvPr>
            <p:ph type="sldNum" sz="quarter" idx="12"/>
          </p:nvPr>
        </p:nvSpPr>
        <p:spPr/>
        <p:txBody>
          <a:bodyPr/>
          <a:lstStyle/>
          <a:p>
            <a:fld id="{D4D97874-2D78-4A54-A6E7-6BF4A18700FC}" type="slidenum">
              <a:rPr lang="en-US" smtClean="0">
                <a:solidFill>
                  <a:prstClr val="white">
                    <a:lumMod val="50000"/>
                  </a:prstClr>
                </a:solidFill>
              </a:rPr>
              <a:pPr/>
              <a:t>‹#›</a:t>
            </a:fld>
            <a:endParaRPr lang="en-US">
              <a:solidFill>
                <a:prstClr val="white">
                  <a:lumMod val="50000"/>
                </a:prstClr>
              </a:solidFill>
            </a:endParaRPr>
          </a:p>
        </p:txBody>
      </p:sp>
      <p:sp>
        <p:nvSpPr>
          <p:cNvPr id="7" name="Title 1"/>
          <p:cNvSpPr>
            <a:spLocks noGrp="1"/>
          </p:cNvSpPr>
          <p:nvPr>
            <p:ph type="title"/>
          </p:nvPr>
        </p:nvSpPr>
        <p:spPr>
          <a:xfrm>
            <a:off x="457200" y="457200"/>
            <a:ext cx="8229600" cy="1143000"/>
          </a:xfrm>
        </p:spPr>
        <p:txBody>
          <a:bodyPr/>
          <a:lstStyle>
            <a:lvl1pPr algn="l">
              <a:defRPr/>
            </a:lvl1pPr>
          </a:lstStyle>
          <a:p>
            <a:r>
              <a:rPr lang="en-US" dirty="0" smtClean="0"/>
              <a:t>Click to edit Master title style</a:t>
            </a:r>
            <a:endParaRPr lang="en-US" dirty="0"/>
          </a:p>
        </p:txBody>
      </p:sp>
      <p:cxnSp>
        <p:nvCxnSpPr>
          <p:cNvPr id="8" name="Straight Connector 7"/>
          <p:cNvCxnSpPr/>
          <p:nvPr userDrawn="1"/>
        </p:nvCxnSpPr>
        <p:spPr>
          <a:xfrm>
            <a:off x="533400" y="1371600"/>
            <a:ext cx="8153400" cy="0"/>
          </a:xfrm>
          <a:prstGeom prst="line">
            <a:avLst/>
          </a:prstGeom>
          <a:ln w="22225" cmpd="sng">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197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r>
              <a:rPr lang="en-US" smtClean="0">
                <a:solidFill>
                  <a:prstClr val="white">
                    <a:lumMod val="50000"/>
                  </a:prstClr>
                </a:solidFill>
              </a:rPr>
              <a:t>Internal Use Only</a:t>
            </a:r>
            <a:endParaRPr lang="en-US">
              <a:solidFill>
                <a:prstClr val="white">
                  <a:lumMod val="50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r>
              <a:rPr lang="en-US" smtClean="0">
                <a:solidFill>
                  <a:prstClr val="white">
                    <a:lumMod val="50000"/>
                  </a:prstClr>
                </a:solidFill>
              </a:rPr>
              <a:t>© 2013 River Rock Associates, LLC</a:t>
            </a:r>
            <a:endParaRPr lang="en-US">
              <a:solidFill>
                <a:prstClr val="white">
                  <a:lumMod val="50000"/>
                </a:prstClr>
              </a:solidFill>
            </a:endParaRPr>
          </a:p>
        </p:txBody>
      </p:sp>
      <p:sp>
        <p:nvSpPr>
          <p:cNvPr id="4" name="Slide Number Placeholder 3"/>
          <p:cNvSpPr>
            <a:spLocks noGrp="1"/>
          </p:cNvSpPr>
          <p:nvPr>
            <p:ph type="sldNum" sz="quarter" idx="12"/>
          </p:nvPr>
        </p:nvSpPr>
        <p:spPr/>
        <p:txBody>
          <a:bodyPr/>
          <a:lstStyle/>
          <a:p>
            <a:fld id="{D4D97874-2D78-4A54-A6E7-6BF4A18700FC}"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449849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r>
              <a:rPr lang="en-US" smtClean="0">
                <a:solidFill>
                  <a:prstClr val="white">
                    <a:lumMod val="50000"/>
                  </a:prstClr>
                </a:solidFill>
              </a:rPr>
              <a:t>Internal Use Only</a:t>
            </a:r>
            <a:endParaRPr lang="en-US">
              <a:solidFill>
                <a:prstClr val="white">
                  <a:lumMod val="50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solidFill>
                  <a:prstClr val="white">
                    <a:lumMod val="50000"/>
                  </a:prstClr>
                </a:solidFill>
              </a:rPr>
              <a:t>© 2013 River Rock Associates, LLC</a:t>
            </a:r>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D4D97874-2D78-4A54-A6E7-6BF4A18700FC}"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52125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r>
              <a:rPr lang="en-US" smtClean="0">
                <a:solidFill>
                  <a:prstClr val="white">
                    <a:lumMod val="50000"/>
                  </a:prstClr>
                </a:solidFill>
              </a:rPr>
              <a:t>Internal Use Only</a:t>
            </a:r>
            <a:endParaRPr lang="en-US">
              <a:solidFill>
                <a:prstClr val="white">
                  <a:lumMod val="50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solidFill>
                  <a:prstClr val="white">
                    <a:lumMod val="50000"/>
                  </a:prstClr>
                </a:solidFill>
              </a:rPr>
              <a:t>© 2013 River Rock Associates, LLC</a:t>
            </a:r>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D4D97874-2D78-4A54-A6E7-6BF4A18700FC}"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2656713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smtClean="0">
                <a:solidFill>
                  <a:prstClr val="white">
                    <a:lumMod val="50000"/>
                  </a:prstClr>
                </a:solidFill>
              </a:rPr>
              <a:t>Internal Use Only</a:t>
            </a:r>
            <a:endParaRPr lang="en-US">
              <a:solidFill>
                <a:prstClr val="white">
                  <a:lumMod val="50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solidFill>
                  <a:prstClr val="white">
                    <a:lumMod val="50000"/>
                  </a:prstClr>
                </a:solidFill>
              </a:rPr>
              <a:t>© 2013 River Rock Associates, LLC</a:t>
            </a:r>
            <a:endParaRPr lang="en-US">
              <a:solidFill>
                <a:prstClr val="white">
                  <a:lumMod val="50000"/>
                </a:prstClr>
              </a:solidFill>
            </a:endParaRPr>
          </a:p>
        </p:txBody>
      </p:sp>
      <p:sp>
        <p:nvSpPr>
          <p:cNvPr id="6" name="Slide Number Placeholder 5"/>
          <p:cNvSpPr>
            <a:spLocks noGrp="1"/>
          </p:cNvSpPr>
          <p:nvPr>
            <p:ph type="sldNum" sz="quarter" idx="12"/>
          </p:nvPr>
        </p:nvSpPr>
        <p:spPr/>
        <p:txBody>
          <a:bodyPr/>
          <a:lstStyle/>
          <a:p>
            <a:fld id="{D4D97874-2D78-4A54-A6E7-6BF4A18700FC}"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453989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smtClean="0">
                <a:solidFill>
                  <a:prstClr val="white">
                    <a:lumMod val="50000"/>
                  </a:prstClr>
                </a:solidFill>
              </a:rPr>
              <a:t>Internal Use Only</a:t>
            </a:r>
            <a:endParaRPr lang="en-US">
              <a:solidFill>
                <a:prstClr val="white">
                  <a:lumMod val="50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solidFill>
                  <a:prstClr val="white">
                    <a:lumMod val="50000"/>
                  </a:prstClr>
                </a:solidFill>
              </a:rPr>
              <a:t>© 2013 River Rock Associates, LLC</a:t>
            </a:r>
            <a:endParaRPr lang="en-US">
              <a:solidFill>
                <a:prstClr val="white">
                  <a:lumMod val="50000"/>
                </a:prstClr>
              </a:solidFill>
            </a:endParaRPr>
          </a:p>
        </p:txBody>
      </p:sp>
      <p:sp>
        <p:nvSpPr>
          <p:cNvPr id="6" name="Slide Number Placeholder 5"/>
          <p:cNvSpPr>
            <a:spLocks noGrp="1"/>
          </p:cNvSpPr>
          <p:nvPr>
            <p:ph type="sldNum" sz="quarter" idx="12"/>
          </p:nvPr>
        </p:nvSpPr>
        <p:spPr/>
        <p:txBody>
          <a:bodyPr/>
          <a:lstStyle/>
          <a:p>
            <a:fld id="{D4D97874-2D78-4A54-A6E7-6BF4A18700FC}"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993971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772816"/>
            <a:ext cx="41148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72816"/>
            <a:ext cx="41148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81000" y="1828800"/>
            <a:ext cx="8382000" cy="4624536"/>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7623631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Logo 3 Banner FINAL.tiff"/>
          <p:cNvPicPr>
            <a:picLocks noChangeAspect="1"/>
          </p:cNvPicPr>
          <p:nvPr userDrawn="1"/>
        </p:nvPicPr>
        <p:blipFill>
          <a:blip r:embed="rId2" cstate="print"/>
          <a:stretch>
            <a:fillRect/>
          </a:stretch>
        </p:blipFill>
        <p:spPr>
          <a:xfrm>
            <a:off x="76199" y="152400"/>
            <a:ext cx="4720683" cy="762000"/>
          </a:xfrm>
          <a:prstGeom prst="rect">
            <a:avLst/>
          </a:prstGeom>
        </p:spPr>
      </p:pic>
    </p:spTree>
    <p:extLst>
      <p:ext uri="{BB962C8B-B14F-4D97-AF65-F5344CB8AC3E}">
        <p14:creationId xmlns:p14="http://schemas.microsoft.com/office/powerpoint/2010/main" val="65392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5.tiff"/><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smtClean="0"/>
              <a:t>© 2015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1"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69" r:id="rId8"/>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D4D97874-2D78-4A54-A6E7-6BF4A18700FC}" type="slidenum">
              <a:rPr lang="en-US" smtClean="0">
                <a:solidFill>
                  <a:prstClr val="white">
                    <a:lumMod val="50000"/>
                  </a:prstClr>
                </a:solidFill>
              </a:rPr>
              <a:pPr/>
              <a:t>‹#›</a:t>
            </a:fld>
            <a:endParaRPr lang="en-US" dirty="0">
              <a:solidFill>
                <a:prstClr val="white">
                  <a:lumMod val="50000"/>
                </a:prstClr>
              </a:solidFill>
            </a:endParaRPr>
          </a:p>
        </p:txBody>
      </p:sp>
      <p:pic>
        <p:nvPicPr>
          <p:cNvPr id="7" name="Picture 6" descr="Logo 3 Banner FINAL.tiff"/>
          <p:cNvPicPr>
            <a:picLocks noChangeAspect="1"/>
          </p:cNvPicPr>
          <p:nvPr userDrawn="1"/>
        </p:nvPicPr>
        <p:blipFill>
          <a:blip r:embed="rId13" cstate="print"/>
          <a:stretch>
            <a:fillRect/>
          </a:stretch>
        </p:blipFill>
        <p:spPr>
          <a:xfrm>
            <a:off x="76200" y="152400"/>
            <a:ext cx="2667000" cy="430500"/>
          </a:xfrm>
          <a:prstGeom prst="rect">
            <a:avLst/>
          </a:prstGeom>
        </p:spPr>
      </p:pic>
      <p:sp>
        <p:nvSpPr>
          <p:cNvPr id="9"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r>
              <a:rPr lang="en-US" dirty="0" smtClean="0">
                <a:solidFill>
                  <a:prstClr val="white">
                    <a:lumMod val="50000"/>
                  </a:prstClr>
                </a:solidFill>
              </a:rPr>
              <a:t>Internal Use Only</a:t>
            </a:r>
            <a:endParaRPr lang="en-US" dirty="0">
              <a:solidFill>
                <a:prstClr val="white">
                  <a:lumMod val="50000"/>
                </a:prstClr>
              </a:solidFill>
            </a:endParaRPr>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r>
              <a:rPr lang="en-US" dirty="0" smtClean="0">
                <a:solidFill>
                  <a:prstClr val="white">
                    <a:lumMod val="50000"/>
                  </a:prstClr>
                </a:solidFill>
              </a:rPr>
              <a:t>© 2013 River Rock Associates, LLC</a:t>
            </a:r>
            <a:endParaRPr lang="en-US" dirty="0">
              <a:solidFill>
                <a:prstClr val="white">
                  <a:lumMod val="50000"/>
                </a:prstClr>
              </a:solidFill>
            </a:endParaRPr>
          </a:p>
        </p:txBody>
      </p:sp>
    </p:spTree>
    <p:extLst>
      <p:ext uri="{BB962C8B-B14F-4D97-AF65-F5344CB8AC3E}">
        <p14:creationId xmlns:p14="http://schemas.microsoft.com/office/powerpoint/2010/main" val="57202363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omeserver/fhir/binary/"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hyperlink" Target="http://example.org/fhir/Observation/1"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hyperlink" Target="http://someserver/Observation/3" TargetMode="External"/><Relationship Id="rId4" Type="http://schemas.openxmlformats.org/officeDocument/2006/relationships/hyperlink" Target="http://someserver/Patient/1"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hyperlink" Target="http://www.hl7.org/implement/standards/fhir/document.htm" TargetMode="External"/><Relationship Id="rId2" Type="http://schemas.openxmlformats.org/officeDocument/2006/relationships/hyperlink" Target="http://www.hl7.org/implement/standards/product_brief.cfm?product_id=7" TargetMode="Externa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hyperlink" Target="http://en.wikipedia.org/wiki/Portable_Document_Format"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hl7.org/fhir/messageheader-operations.html" TargetMode="External"/><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hyperlink" Target="http://hl7.org/fhir/bundle.html"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www.telerik.com/fiddler" TargetMode="External"/><Relationship Id="rId2" Type="http://schemas.openxmlformats.org/officeDocument/2006/relationships/hyperlink" Target="http://www.jsoneditoronline.org/"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hyperlink" Target="https://example.org/fhir/Patient/1/Observation" TargetMode="External"/><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hyperlink" Target="http://example/fhir/Observation?subject=Patient/1" TargetMode="Externa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75.jpeg"/><Relationship Id="rId4" Type="http://schemas.openxmlformats.org/officeDocument/2006/relationships/image" Target="../media/image7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gf/project/fhir/scmsvn/?action=browse&amp;path=%2Ftrunk%2Fpresentations%2F2015-FHIR-Institute%2F"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www.hl7.org/implement/standards/fhir/http.htm" TargetMode="Externa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image" Target="../media/image98.jpe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100.jpeg"/></Relationships>
</file>

<file path=ppt/slides/_rels/slide26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hyperlink" Target="mailto:brett@riverrockassociates.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mailto:brett.marquard@lantanagroup.com" TargetMode="External"/><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hyperlink" Target="http://www.hl7.org/implement/standards/fhir/datatypes.htm"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hl7.org/fhir/conformance.htm"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Hands-on FHIR</a:t>
            </a:r>
            <a:endParaRPr lang="en-US" dirty="0"/>
          </a:p>
        </p:txBody>
      </p:sp>
      <p:sp>
        <p:nvSpPr>
          <p:cNvPr id="5" name="Subtitle 2"/>
          <p:cNvSpPr txBox="1">
            <a:spLocks/>
          </p:cNvSpPr>
          <p:nvPr/>
        </p:nvSpPr>
        <p:spPr bwMode="auto">
          <a:xfrm>
            <a:off x="1473288" y="4221088"/>
            <a:ext cx="6400800" cy="133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1"/>
              </a:buClr>
              <a:buSzPct val="75000"/>
              <a:buFont typeface="Wingdings" pitchFamily="2" charset="2"/>
              <a:buNone/>
              <a:defRPr sz="30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AU" kern="0" dirty="0" smtClean="0"/>
              <a:t>Brett Marquard </a:t>
            </a:r>
          </a:p>
          <a:p>
            <a:r>
              <a:rPr lang="en-AU" kern="0" dirty="0" smtClean="0"/>
              <a:t>November 17-18, 2015</a:t>
            </a:r>
            <a:endParaRPr lang="en-AU" kern="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a:t>
            </a:r>
            <a:endParaRPr lang="en-US" dirty="0"/>
          </a:p>
        </p:txBody>
      </p:sp>
      <p:sp>
        <p:nvSpPr>
          <p:cNvPr id="3" name="Content Placeholder 2"/>
          <p:cNvSpPr>
            <a:spLocks noGrp="1"/>
          </p:cNvSpPr>
          <p:nvPr>
            <p:ph idx="1"/>
          </p:nvPr>
        </p:nvSpPr>
        <p:spPr/>
        <p:txBody>
          <a:bodyPr/>
          <a:lstStyle/>
          <a:p>
            <a:r>
              <a:rPr lang="en-US" dirty="0" smtClean="0"/>
              <a:t>2 days x 4 quarters:</a:t>
            </a:r>
          </a:p>
          <a:p>
            <a:pPr lvl="1"/>
            <a:r>
              <a:rPr lang="en-US" dirty="0" smtClean="0"/>
              <a:t>8:30-10:30, 11:00-12:30, 1:30-3:00, 3:30-5:30</a:t>
            </a:r>
          </a:p>
          <a:p>
            <a:pPr lvl="1"/>
            <a:r>
              <a:rPr lang="en-US" dirty="0" smtClean="0"/>
              <a:t>We may adjust breaks a bit based on where we are, but will try to do lunch on time</a:t>
            </a:r>
          </a:p>
          <a:p>
            <a:pPr lvl="1"/>
            <a:r>
              <a:rPr lang="en-US" dirty="0" smtClean="0"/>
              <a:t>We will try to end around 4 rather than 5:30 on Wednesday – your brains will likely be full by then </a:t>
            </a:r>
            <a:r>
              <a:rPr lang="en-US" dirty="0" smtClean="0">
                <a:sym typeface="Wingdings" panose="05000000000000000000" pitchFamily="2" charset="2"/>
              </a:rPr>
              <a:t></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20493597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Collision-detecting updates</a:t>
            </a:r>
            <a:endParaRPr lang="en-US" dirty="0"/>
          </a:p>
        </p:txBody>
      </p:sp>
      <p:sp>
        <p:nvSpPr>
          <p:cNvPr id="3" name="Content Placeholder 2"/>
          <p:cNvSpPr>
            <a:spLocks noGrp="1"/>
          </p:cNvSpPr>
          <p:nvPr>
            <p:ph idx="1"/>
          </p:nvPr>
        </p:nvSpPr>
        <p:spPr/>
        <p:txBody>
          <a:bodyPr/>
          <a:lstStyle/>
          <a:p>
            <a:r>
              <a:rPr lang="en-US" sz="2800" dirty="0" smtClean="0"/>
              <a:t>All update and query responses SHOULD return an </a:t>
            </a:r>
            <a:r>
              <a:rPr lang="en-US" sz="2800" dirty="0" err="1" smtClean="0"/>
              <a:t>eTag</a:t>
            </a:r>
            <a:endParaRPr lang="en-US" sz="2800" dirty="0" smtClean="0"/>
          </a:p>
          <a:p>
            <a:r>
              <a:rPr lang="en-US" sz="2800" dirty="0" smtClean="0"/>
              <a:t>Use If-Match on the update to check for collisions</a:t>
            </a:r>
          </a:p>
          <a:p>
            <a:r>
              <a:rPr lang="en-US" sz="2800" dirty="0" smtClean="0"/>
              <a:t>Server will then return 409 (Conflict) if it has been updated by someone else in the meantime</a:t>
            </a:r>
          </a:p>
          <a:p>
            <a:r>
              <a:rPr lang="en-US" sz="2800" dirty="0" smtClean="0"/>
              <a:t>Server can force inclusion of If-Match by returning 412 (Pre-condition failed status codes) if </a:t>
            </a:r>
            <a:r>
              <a:rPr lang="en-US" sz="2800" dirty="0" err="1" smtClean="0"/>
              <a:t>If</a:t>
            </a:r>
            <a:r>
              <a:rPr lang="en-US" sz="2800" dirty="0" smtClean="0"/>
              <a:t>-Match is missing</a:t>
            </a:r>
          </a:p>
        </p:txBody>
      </p:sp>
      <p:sp>
        <p:nvSpPr>
          <p:cNvPr id="5" name="Slide Number Placeholder 4"/>
          <p:cNvSpPr>
            <a:spLocks noGrp="1"/>
          </p:cNvSpPr>
          <p:nvPr>
            <p:ph type="sldNum" sz="quarter" idx="4"/>
          </p:nvPr>
        </p:nvSpPr>
        <p:spPr/>
        <p:txBody>
          <a:bodyPr/>
          <a:lstStyle/>
          <a:p>
            <a:fld id="{2CD36790-EF9F-4521-A783-189BE19EEE4B}" type="slidenum">
              <a:rPr lang="en-US" smtClean="0"/>
              <a:pPr/>
              <a:t>100</a:t>
            </a:fld>
            <a:endParaRPr lang="en-US"/>
          </a:p>
        </p:txBody>
      </p:sp>
    </p:spTree>
    <p:extLst>
      <p:ext uri="{BB962C8B-B14F-4D97-AF65-F5344CB8AC3E}">
        <p14:creationId xmlns:p14="http://schemas.microsoft.com/office/powerpoint/2010/main" val="16801697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‘deleted’ Resource?</a:t>
            </a:r>
            <a:endParaRPr lang="en-US" dirty="0"/>
          </a:p>
        </p:txBody>
      </p:sp>
      <p:sp>
        <p:nvSpPr>
          <p:cNvPr id="3" name="Content Placeholder 2"/>
          <p:cNvSpPr>
            <a:spLocks noGrp="1"/>
          </p:cNvSpPr>
          <p:nvPr>
            <p:ph idx="1"/>
          </p:nvPr>
        </p:nvSpPr>
        <p:spPr/>
        <p:txBody>
          <a:bodyPr/>
          <a:lstStyle/>
          <a:p>
            <a:r>
              <a:rPr lang="en-US" dirty="0" smtClean="0"/>
              <a:t>Trying read operations will return in a 410 (Gone) result in stead of 404 (Not Found)</a:t>
            </a:r>
          </a:p>
          <a:p>
            <a:r>
              <a:rPr lang="en-US" dirty="0" smtClean="0"/>
              <a:t>The resource will not be returned by the search operation.</a:t>
            </a:r>
          </a:p>
          <a:p>
            <a:r>
              <a:rPr lang="en-US" dirty="0" smtClean="0"/>
              <a:t>You can “undelete” by doing an update with fresh content</a:t>
            </a:r>
          </a:p>
          <a:p>
            <a:r>
              <a:rPr lang="en-US" dirty="0" smtClean="0"/>
              <a:t>Just a “marker” in a resource’s history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101</a:t>
            </a:fld>
            <a:endParaRPr lang="en-US"/>
          </a:p>
        </p:txBody>
      </p:sp>
    </p:spTree>
    <p:extLst>
      <p:ext uri="{BB962C8B-B14F-4D97-AF65-F5344CB8AC3E}">
        <p14:creationId xmlns:p14="http://schemas.microsoft.com/office/powerpoint/2010/main" val="3469921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102</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r>
              <a:rPr kumimoji="0" lang="en-US" sz="2000" b="1" i="0" u="none" strike="noStrike" cap="none" normalizeH="0" baseline="0" dirty="0" smtClean="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Tree>
    <p:extLst>
      <p:ext uri="{BB962C8B-B14F-4D97-AF65-F5344CB8AC3E}">
        <p14:creationId xmlns:p14="http://schemas.microsoft.com/office/powerpoint/2010/main" val="366302065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revival</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103</a:t>
            </a:fld>
            <a:endParaRPr lang="en-US"/>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2819400" y="1752600"/>
            <a:ext cx="407511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352800" y="2590800"/>
            <a:ext cx="416412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endParaRPr kumimoji="0" lang="en-US" sz="2000" b="1" i="0" u="none" strike="noStrike" cap="none" normalizeH="0" baseline="0" dirty="0" smtClean="0">
              <a:ln>
                <a:noFill/>
              </a:ln>
              <a:solidFill>
                <a:schemeClr val="bg1"/>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v17 </a:t>
            </a:r>
            <a:r>
              <a:rPr lang="en-US" sz="1100" b="1" dirty="0" smtClean="0">
                <a:solidFill>
                  <a:schemeClr val="bg1"/>
                </a:solidFill>
              </a:rPr>
              <a:t>– 2012-12-11</a:t>
            </a:r>
            <a:endParaRPr kumimoji="0" lang="en-US" sz="1100" b="1" i="0" u="none" strike="noStrike" cap="none" normalizeH="0" baseline="0" dirty="0" smtClean="0">
              <a:ln>
                <a:noFill/>
              </a:ln>
              <a:solidFill>
                <a:schemeClr val="bg1"/>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17</a:t>
            </a:r>
            <a:endParaRPr lang="en-US" sz="1600" b="1" dirty="0"/>
          </a:p>
        </p:txBody>
      </p:sp>
    </p:spTree>
    <p:extLst>
      <p:ext uri="{BB962C8B-B14F-4D97-AF65-F5344CB8AC3E}">
        <p14:creationId xmlns:p14="http://schemas.microsoft.com/office/powerpoint/2010/main" val="90064929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Operations</a:t>
            </a:r>
            <a:endParaRPr lang="en-CA" dirty="0"/>
          </a:p>
        </p:txBody>
      </p:sp>
      <p:sp>
        <p:nvSpPr>
          <p:cNvPr id="4" name="Content Placeholder 3"/>
          <p:cNvSpPr>
            <a:spLocks noGrp="1"/>
          </p:cNvSpPr>
          <p:nvPr>
            <p:ph idx="1"/>
          </p:nvPr>
        </p:nvSpPr>
        <p:spPr/>
        <p:txBody>
          <a:bodyPr/>
          <a:lstStyle/>
          <a:p>
            <a:r>
              <a:rPr lang="en-CA" dirty="0" smtClean="0"/>
              <a:t>Similar to RPC calls</a:t>
            </a:r>
          </a:p>
          <a:p>
            <a:r>
              <a:rPr lang="en-CA" dirty="0" smtClean="0"/>
              <a:t>Invoke on the operation URL using POST</a:t>
            </a:r>
          </a:p>
          <a:p>
            <a:pPr lvl="1"/>
            <a:r>
              <a:rPr lang="en-CA" dirty="0" smtClean="0"/>
              <a:t>Pass in a set of arguments using the Parameters resource</a:t>
            </a:r>
          </a:p>
          <a:p>
            <a:r>
              <a:rPr lang="en-CA" dirty="0" smtClean="0"/>
              <a:t>Get back a bundle containing results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104</a:t>
            </a:fld>
            <a:endParaRPr lang="en-CA"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Invoking an Operation</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105</a:t>
            </a:fld>
            <a:endParaRPr lang="en-CA" dirty="0"/>
          </a:p>
        </p:txBody>
      </p:sp>
      <p:pic>
        <p:nvPicPr>
          <p:cNvPr id="5122" name="Picture 2"/>
          <p:cNvPicPr>
            <a:picLocks noChangeAspect="1" noChangeArrowheads="1"/>
          </p:cNvPicPr>
          <p:nvPr/>
        </p:nvPicPr>
        <p:blipFill>
          <a:blip r:embed="rId3" cstate="print"/>
          <a:srcRect/>
          <a:stretch>
            <a:fillRect/>
          </a:stretch>
        </p:blipFill>
        <p:spPr bwMode="auto">
          <a:xfrm>
            <a:off x="395536" y="2492896"/>
            <a:ext cx="4981575" cy="3476625"/>
          </a:xfrm>
          <a:prstGeom prst="rect">
            <a:avLst/>
          </a:prstGeom>
          <a:noFill/>
          <a:ln w="9525">
            <a:noFill/>
            <a:miter lim="800000"/>
            <a:headEnd/>
            <a:tailEnd/>
          </a:ln>
        </p:spPr>
      </p:pic>
      <p:sp>
        <p:nvSpPr>
          <p:cNvPr id="6" name="TextBox 5"/>
          <p:cNvSpPr txBox="1"/>
          <p:nvPr/>
        </p:nvSpPr>
        <p:spPr>
          <a:xfrm>
            <a:off x="4644008" y="1700808"/>
            <a:ext cx="2954655" cy="646331"/>
          </a:xfrm>
          <a:prstGeom prst="rect">
            <a:avLst/>
          </a:prstGeom>
          <a:noFill/>
          <a:ln>
            <a:solidFill>
              <a:schemeClr val="tx1"/>
            </a:solidFill>
          </a:ln>
        </p:spPr>
        <p:txBody>
          <a:bodyPr wrap="none" rtlCol="0">
            <a:spAutoFit/>
          </a:bodyPr>
          <a:lstStyle/>
          <a:p>
            <a:r>
              <a:rPr lang="en-CA" dirty="0" smtClean="0"/>
              <a:t>Operations can be defined </a:t>
            </a:r>
          </a:p>
          <a:p>
            <a:r>
              <a:rPr lang="en-CA" dirty="0" smtClean="0"/>
              <a:t>by HL7 or by others</a:t>
            </a:r>
            <a:endParaRPr lang="en-CA" dirty="0"/>
          </a:p>
        </p:txBody>
      </p:sp>
      <p:sp>
        <p:nvSpPr>
          <p:cNvPr id="7" name="TextBox 6"/>
          <p:cNvSpPr txBox="1"/>
          <p:nvPr/>
        </p:nvSpPr>
        <p:spPr>
          <a:xfrm>
            <a:off x="5292080" y="3212976"/>
            <a:ext cx="3352200" cy="923330"/>
          </a:xfrm>
          <a:prstGeom prst="rect">
            <a:avLst/>
          </a:prstGeom>
          <a:noFill/>
          <a:ln>
            <a:solidFill>
              <a:schemeClr val="tx1"/>
            </a:solidFill>
          </a:ln>
        </p:spPr>
        <p:txBody>
          <a:bodyPr wrap="none" rtlCol="0">
            <a:spAutoFit/>
          </a:bodyPr>
          <a:lstStyle/>
          <a:p>
            <a:r>
              <a:rPr lang="en-CA" dirty="0" smtClean="0"/>
              <a:t>Parameters can be data type</a:t>
            </a:r>
          </a:p>
          <a:p>
            <a:r>
              <a:rPr lang="en-CA" dirty="0" smtClean="0"/>
              <a:t>Instances, resource references</a:t>
            </a:r>
          </a:p>
          <a:p>
            <a:r>
              <a:rPr lang="en-CA" dirty="0" smtClean="0"/>
              <a:t>or full-blown resources</a:t>
            </a:r>
            <a:endParaRPr lang="en-CA" dirty="0"/>
          </a:p>
        </p:txBody>
      </p:sp>
      <p:sp>
        <p:nvSpPr>
          <p:cNvPr id="8" name="TextBox 7"/>
          <p:cNvSpPr txBox="1"/>
          <p:nvPr/>
        </p:nvSpPr>
        <p:spPr>
          <a:xfrm>
            <a:off x="4139952" y="5085184"/>
            <a:ext cx="3916457" cy="923330"/>
          </a:xfrm>
          <a:prstGeom prst="rect">
            <a:avLst/>
          </a:prstGeom>
          <a:noFill/>
          <a:ln>
            <a:solidFill>
              <a:schemeClr val="tx1"/>
            </a:solidFill>
          </a:ln>
        </p:spPr>
        <p:txBody>
          <a:bodyPr wrap="none" rtlCol="0">
            <a:spAutoFit/>
          </a:bodyPr>
          <a:lstStyle/>
          <a:p>
            <a:r>
              <a:rPr lang="en-CA" dirty="0" smtClean="0"/>
              <a:t>Parameters is a “special” resource</a:t>
            </a:r>
          </a:p>
          <a:p>
            <a:r>
              <a:rPr lang="en-CA" dirty="0" smtClean="0"/>
              <a:t>Can’t be queried or updated, doesn’t</a:t>
            </a:r>
          </a:p>
          <a:p>
            <a:r>
              <a:rPr lang="en-CA" dirty="0" smtClean="0"/>
              <a:t>Have an end-point</a:t>
            </a:r>
            <a:endParaRPr lang="en-CA" dirty="0"/>
          </a:p>
        </p:txBody>
      </p:sp>
      <p:cxnSp>
        <p:nvCxnSpPr>
          <p:cNvPr id="10" name="Straight Arrow Connector 9"/>
          <p:cNvCxnSpPr>
            <a:stCxn id="6" idx="1"/>
          </p:cNvCxnSpPr>
          <p:nvPr/>
        </p:nvCxnSpPr>
        <p:spPr bwMode="auto">
          <a:xfrm flipH="1">
            <a:off x="3491880" y="2023974"/>
            <a:ext cx="1152128" cy="540930"/>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7" idx="1"/>
          </p:cNvCxnSpPr>
          <p:nvPr/>
        </p:nvCxnSpPr>
        <p:spPr bwMode="auto">
          <a:xfrm flipH="1">
            <a:off x="4139952" y="3674641"/>
            <a:ext cx="1152128" cy="42391"/>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H="1">
            <a:off x="2483768" y="4005064"/>
            <a:ext cx="2808312" cy="792088"/>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Some existing operations</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106</a:t>
            </a:fld>
            <a:endParaRPr lang="en-CA" dirty="0"/>
          </a:p>
        </p:txBody>
      </p:sp>
      <p:pic>
        <p:nvPicPr>
          <p:cNvPr id="6146" name="Picture 2"/>
          <p:cNvPicPr>
            <a:picLocks noChangeAspect="1" noChangeArrowheads="1"/>
          </p:cNvPicPr>
          <p:nvPr/>
        </p:nvPicPr>
        <p:blipFill>
          <a:blip r:embed="rId3" cstate="print"/>
          <a:srcRect/>
          <a:stretch>
            <a:fillRect/>
          </a:stretch>
        </p:blipFill>
        <p:spPr bwMode="auto">
          <a:xfrm>
            <a:off x="281664" y="1715219"/>
            <a:ext cx="8564563" cy="481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Binary Endpoint</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3"/>
              </a:rPr>
              <a:t>https://someserver/fhir/Binary/</a:t>
            </a:r>
            <a:endParaRPr lang="en-US" dirty="0" smtClean="0"/>
          </a:p>
          <a:p>
            <a:r>
              <a:rPr lang="en-US" dirty="0" smtClean="0"/>
              <a:t>Accepts </a:t>
            </a:r>
            <a:r>
              <a:rPr lang="en-US" dirty="0"/>
              <a:t>any kind of </a:t>
            </a:r>
            <a:r>
              <a:rPr lang="en-US" dirty="0" smtClean="0"/>
              <a:t>content </a:t>
            </a:r>
          </a:p>
          <a:p>
            <a:r>
              <a:rPr lang="en-US" dirty="0" smtClean="0"/>
              <a:t>Stores </a:t>
            </a:r>
            <a:r>
              <a:rPr lang="en-US" dirty="0"/>
              <a:t>the content as is, along with the content type provided by the HTTP headers</a:t>
            </a:r>
            <a:r>
              <a:rPr lang="en-US" dirty="0" smtClean="0"/>
              <a:t>.</a:t>
            </a:r>
          </a:p>
          <a:p>
            <a:r>
              <a:rPr lang="en-US" dirty="0" smtClean="0"/>
              <a:t>Acts just like the normal Resource endpoints (but there is limited search, no narrative, etc.)</a:t>
            </a:r>
          </a:p>
          <a:p>
            <a:pPr lvl="1"/>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107</a:t>
            </a:fld>
            <a:endParaRPr lang="en-CA"/>
          </a:p>
        </p:txBody>
      </p:sp>
    </p:spTree>
    <p:extLst>
      <p:ext uri="{BB962C8B-B14F-4D97-AF65-F5344CB8AC3E}">
        <p14:creationId xmlns:p14="http://schemas.microsoft.com/office/powerpoint/2010/main" val="39264207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for Attachments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108</a:t>
            </a:fld>
            <a:endParaRPr lang="en-CA"/>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/Binary/23344</a:t>
            </a:r>
            <a:endParaRPr kumimoji="0" lang="nl-NL" sz="1800" b="1" i="0" u="none" strike="noStrike" cap="none" normalizeH="0" baseline="0" dirty="0" smtClean="0">
              <a:ln>
                <a:noFill/>
              </a:ln>
              <a:solidFill>
                <a:schemeClr val="bg1"/>
              </a:solidFill>
              <a:effectLst/>
              <a:latin typeface="Arial"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2319891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109</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"https://fhir.com/svc/fhir"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a:t>
            </a:r>
            <a:r>
              <a:rPr lang="nl-NL" sz="2400" b="1" noProof="1" smtClean="0">
                <a:solidFill>
                  <a:srgbClr val="000000"/>
                </a:solidFill>
                <a:highlight>
                  <a:srgbClr val="FFFFFF"/>
                </a:highlight>
                <a:latin typeface="Consolas"/>
              </a:rPr>
              <a:t>Entry</a:t>
            </a:r>
            <a:r>
              <a:rPr lang="nl-NL" sz="2400" noProof="1" smtClean="0">
                <a:solidFill>
                  <a:srgbClr val="000000"/>
                </a:solidFill>
                <a:highlight>
                  <a:srgbClr val="FFFFFF"/>
                </a:highlight>
                <a:latin typeface="Consolas"/>
              </a:rPr>
              <a:t>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a:t>
            </a:r>
            <a:r>
              <a:rPr lang="nl-NL" sz="2400" b="1" noProof="1" smtClean="0">
                <a:solidFill>
                  <a:srgbClr val="000000"/>
                </a:solidFill>
                <a:highlight>
                  <a:srgbClr val="FFFFFF"/>
                </a:highlight>
                <a:latin typeface="Consolas"/>
              </a:rPr>
              <a:t>Resource</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restId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Id</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tags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Tags</a:t>
            </a:r>
            <a:r>
              <a:rPr lang="nl-NL" sz="2400" noProof="1" smtClean="0">
                <a:solidFill>
                  <a:srgbClr val="000000"/>
                </a:solidFill>
                <a:highlight>
                  <a:srgbClr val="FFFFFF"/>
                </a:highlight>
                <a:latin typeface="Consolas"/>
              </a:rPr>
              <a:t>;</a:t>
            </a:r>
            <a:endParaRPr lang="nl-NL" sz="2400" noProof="1">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3050857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 (cont’d)</a:t>
            </a:r>
            <a:endParaRPr lang="en-US" dirty="0"/>
          </a:p>
        </p:txBody>
      </p:sp>
      <p:sp>
        <p:nvSpPr>
          <p:cNvPr id="3" name="Content Placeholder 2"/>
          <p:cNvSpPr>
            <a:spLocks noGrp="1"/>
          </p:cNvSpPr>
          <p:nvPr>
            <p:ph idx="1"/>
          </p:nvPr>
        </p:nvSpPr>
        <p:spPr/>
        <p:txBody>
          <a:bodyPr/>
          <a:lstStyle/>
          <a:p>
            <a:r>
              <a:rPr lang="en-US" dirty="0" smtClean="0"/>
              <a:t>8 “main topics”</a:t>
            </a:r>
          </a:p>
          <a:p>
            <a:pPr lvl="1"/>
            <a:r>
              <a:rPr lang="en-US" dirty="0" smtClean="0"/>
              <a:t>Ideally 1 per quarter, but some will run over, others under</a:t>
            </a:r>
          </a:p>
          <a:p>
            <a:pPr lvl="1"/>
            <a:r>
              <a:rPr lang="en-US" dirty="0" smtClean="0"/>
              <a:t>We’ll adjust for interest/questions too</a:t>
            </a:r>
          </a:p>
          <a:p>
            <a:r>
              <a:rPr lang="en-US" dirty="0" smtClean="0"/>
              <a:t>Each topic will end with an exercise or discussion</a:t>
            </a:r>
          </a:p>
          <a:p>
            <a:r>
              <a:rPr lang="en-US" dirty="0" smtClean="0"/>
              <a:t>What’s your “take-away”?</a:t>
            </a:r>
          </a:p>
          <a:p>
            <a:r>
              <a:rPr lang="en-US" dirty="0" smtClean="0"/>
              <a:t>Questions at any time, though we may defer some to after 5pm</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0271672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a:p>
            <a:r>
              <a:rPr lang="en-US" dirty="0" smtClean="0"/>
              <a:t>There’s a validation pack for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110</a:t>
            </a:fld>
            <a:endParaRPr lang="en-CA"/>
          </a:p>
        </p:txBody>
      </p:sp>
    </p:spTree>
    <p:extLst>
      <p:ext uri="{BB962C8B-B14F-4D97-AF65-F5344CB8AC3E}">
        <p14:creationId xmlns:p14="http://schemas.microsoft.com/office/powerpoint/2010/main" val="37414145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pPr algn="ctr"/>
            <a:r>
              <a:rPr lang="en-US" sz="3600" dirty="0" smtClean="0">
                <a:latin typeface="+mj-lt"/>
              </a:rPr>
              <a:t>Some RESTful exercise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281526929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operations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112</a:t>
            </a:fld>
            <a:endParaRPr lang="en-CA"/>
          </a:p>
        </p:txBody>
      </p:sp>
      <p:sp>
        <p:nvSpPr>
          <p:cNvPr id="4" name="Text Placeholder 3"/>
          <p:cNvSpPr>
            <a:spLocks noGrp="1"/>
          </p:cNvSpPr>
          <p:nvPr>
            <p:ph type="body" idx="4294967295"/>
          </p:nvPr>
        </p:nvSpPr>
        <p:spPr/>
        <p:txBody>
          <a:bodyPr/>
          <a:lstStyle/>
          <a:p>
            <a:pPr lvl="0"/>
            <a:r>
              <a:rPr lang="en-US" sz="2900" dirty="0" smtClean="0"/>
              <a:t>Using your HTTP submission tool + the instance you created before</a:t>
            </a:r>
          </a:p>
          <a:p>
            <a:pPr lvl="1"/>
            <a:r>
              <a:rPr lang="en-US" sz="2400" dirty="0" smtClean="0"/>
              <a:t>Create the instance (using PUT or POST)</a:t>
            </a:r>
          </a:p>
          <a:p>
            <a:pPr lvl="1"/>
            <a:r>
              <a:rPr lang="en-US" sz="2400" dirty="0" smtClean="0"/>
              <a:t>Update the instance</a:t>
            </a:r>
          </a:p>
          <a:p>
            <a:pPr lvl="1"/>
            <a:r>
              <a:rPr lang="en-US" sz="2400" dirty="0" smtClean="0"/>
              <a:t>Delete the instance</a:t>
            </a:r>
          </a:p>
          <a:p>
            <a:pPr lvl="1"/>
            <a:r>
              <a:rPr lang="en-US" sz="2400" dirty="0" smtClean="0"/>
              <a:t>Retrieve history</a:t>
            </a:r>
          </a:p>
          <a:p>
            <a:pPr lvl="0"/>
            <a:r>
              <a:rPr lang="en-US" sz="2900" dirty="0" smtClean="0"/>
              <a:t>Bonus points</a:t>
            </a:r>
          </a:p>
          <a:p>
            <a:pPr lvl="1"/>
            <a:r>
              <a:rPr lang="en-US" sz="2400" dirty="0" smtClean="0"/>
              <a:t>Set and remove a tag</a:t>
            </a:r>
          </a:p>
          <a:p>
            <a:pPr lvl="1"/>
            <a:r>
              <a:rPr lang="en-US" sz="2400" dirty="0" smtClean="0"/>
              <a:t>Try updating a historical version</a:t>
            </a:r>
          </a:p>
        </p:txBody>
      </p:sp>
    </p:spTree>
    <p:extLst>
      <p:ext uri="{BB962C8B-B14F-4D97-AF65-F5344CB8AC3E}">
        <p14:creationId xmlns:p14="http://schemas.microsoft.com/office/powerpoint/2010/main" val="5238134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RESTful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113</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5657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Bundles</a:t>
            </a:r>
            <a:endParaRPr lang="en-US" dirty="0"/>
          </a:p>
        </p:txBody>
      </p:sp>
      <p:sp>
        <p:nvSpPr>
          <p:cNvPr id="3" name="Text Placeholder 2"/>
          <p:cNvSpPr>
            <a:spLocks noGrp="1"/>
          </p:cNvSpPr>
          <p:nvPr>
            <p:ph type="body" idx="1"/>
          </p:nvPr>
        </p:nvSpPr>
        <p:spPr/>
        <p:txBody>
          <a:bodyPr/>
          <a:lstStyle/>
          <a:p>
            <a:r>
              <a:rPr lang="en-US" dirty="0" smtClean="0"/>
              <a:t>Messages, Documents, Transactions and More!</a:t>
            </a:r>
            <a:endParaRPr lang="en-US" dirty="0"/>
          </a:p>
        </p:txBody>
      </p:sp>
    </p:spTree>
    <p:extLst>
      <p:ext uri="{BB962C8B-B14F-4D97-AF65-F5344CB8AC3E}">
        <p14:creationId xmlns:p14="http://schemas.microsoft.com/office/powerpoint/2010/main" val="13618592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Communicating lists</a:t>
            </a:r>
            <a:endParaRPr lang="en-US" dirty="0"/>
          </a:p>
        </p:txBody>
      </p:sp>
      <p:sp>
        <p:nvSpPr>
          <p:cNvPr id="7" name="Content Placeholder 6"/>
          <p:cNvSpPr>
            <a:spLocks noGrp="1"/>
          </p:cNvSpPr>
          <p:nvPr>
            <p:ph idx="1"/>
          </p:nvPr>
        </p:nvSpPr>
        <p:spPr/>
        <p:txBody>
          <a:bodyPr/>
          <a:lstStyle/>
          <a:p>
            <a:r>
              <a:rPr lang="en-US" dirty="0" smtClean="0"/>
              <a:t>We need to communicate lists of Resources</a:t>
            </a:r>
          </a:p>
          <a:p>
            <a:pPr lvl="1"/>
            <a:r>
              <a:rPr lang="en-US" dirty="0" smtClean="0"/>
              <a:t>Search result</a:t>
            </a:r>
          </a:p>
          <a:p>
            <a:pPr lvl="1"/>
            <a:r>
              <a:rPr lang="en-US" dirty="0" smtClean="0"/>
              <a:t>History</a:t>
            </a:r>
          </a:p>
          <a:p>
            <a:pPr lvl="1"/>
            <a:r>
              <a:rPr lang="en-US" dirty="0" smtClean="0"/>
              <a:t>Documents or messages</a:t>
            </a:r>
          </a:p>
          <a:p>
            <a:pPr lvl="1"/>
            <a:r>
              <a:rPr lang="en-US" dirty="0" smtClean="0"/>
              <a:t>Multiple-resource inserts (“transactions”)</a:t>
            </a:r>
          </a:p>
          <a:p>
            <a:r>
              <a:rPr lang="en-US" dirty="0" smtClean="0"/>
              <a:t>Sometimes we need to communicate bundles of bundles</a:t>
            </a:r>
          </a:p>
          <a:p>
            <a:pPr lvl="1"/>
            <a:r>
              <a:rPr lang="en-US" dirty="0" smtClean="0"/>
              <a:t>E.g. Search result or operation result returning documents</a:t>
            </a:r>
          </a:p>
        </p:txBody>
      </p:sp>
      <p:sp>
        <p:nvSpPr>
          <p:cNvPr id="5" name="Slide Number Placeholder 4"/>
          <p:cNvSpPr>
            <a:spLocks noGrp="1"/>
          </p:cNvSpPr>
          <p:nvPr>
            <p:ph type="sldNum" sz="quarter" idx="4"/>
          </p:nvPr>
        </p:nvSpPr>
        <p:spPr/>
        <p:txBody>
          <a:bodyPr/>
          <a:lstStyle/>
          <a:p>
            <a:fld id="{5CC3E5C4-3E2B-40F1-9F2B-C46CEB0C88DF}" type="slidenum">
              <a:rPr lang="en-US" smtClean="0"/>
              <a:pPr/>
              <a:t>115</a:t>
            </a:fld>
            <a:endParaRPr lang="en-US" dirty="0"/>
          </a:p>
        </p:txBody>
      </p:sp>
    </p:spTree>
    <p:extLst>
      <p:ext uri="{BB962C8B-B14F-4D97-AF65-F5344CB8AC3E}">
        <p14:creationId xmlns:p14="http://schemas.microsoft.com/office/powerpoint/2010/main" val="37456739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Bundles &amp; Atom</a:t>
            </a:r>
            <a:endParaRPr lang="en-CA" dirty="0"/>
          </a:p>
        </p:txBody>
      </p:sp>
      <p:sp>
        <p:nvSpPr>
          <p:cNvPr id="3" name="Content Placeholder 2"/>
          <p:cNvSpPr>
            <a:spLocks noGrp="1"/>
          </p:cNvSpPr>
          <p:nvPr>
            <p:ph idx="1"/>
          </p:nvPr>
        </p:nvSpPr>
        <p:spPr/>
        <p:txBody>
          <a:bodyPr/>
          <a:lstStyle/>
          <a:p>
            <a:r>
              <a:rPr lang="en-CA" dirty="0" smtClean="0"/>
              <a:t>In DSTU 1, we had adopted Atom as the syntax for bundles</a:t>
            </a:r>
          </a:p>
          <a:p>
            <a:pPr lvl="1"/>
            <a:r>
              <a:rPr lang="en-CA" dirty="0" smtClean="0"/>
              <a:t>It was an industry standard</a:t>
            </a:r>
          </a:p>
          <a:p>
            <a:pPr lvl="1"/>
            <a:r>
              <a:rPr lang="en-CA" dirty="0" smtClean="0"/>
              <a:t>Had extensions to support deletes, query pagination</a:t>
            </a:r>
          </a:p>
          <a:p>
            <a:r>
              <a:rPr lang="en-CA" dirty="0" smtClean="0"/>
              <a:t>However</a:t>
            </a:r>
          </a:p>
          <a:p>
            <a:pPr lvl="1"/>
            <a:r>
              <a:rPr lang="en-CA" dirty="0" smtClean="0"/>
              <a:t>None of the off-the-shelf libraries supported the extensions</a:t>
            </a:r>
          </a:p>
          <a:p>
            <a:pPr lvl="1"/>
            <a:r>
              <a:rPr lang="en-CA" dirty="0" smtClean="0"/>
              <a:t>Bundle not being a resource added complexity</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116</a:t>
            </a:fld>
            <a:endParaRPr lang="en-CA"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Bundle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323528" y="1700808"/>
            <a:ext cx="8483688" cy="4104456"/>
          </a:xfrm>
          <a:prstGeom prst="rect">
            <a:avLst/>
          </a:prstGeom>
          <a:noFill/>
          <a:ln w="9525">
            <a:noFill/>
            <a:miter lim="800000"/>
            <a:headEnd/>
            <a:tailEnd/>
          </a:ln>
        </p:spPr>
      </p:pic>
    </p:spTree>
    <p:extLst>
      <p:ext uri="{BB962C8B-B14F-4D97-AF65-F5344CB8AC3E}">
        <p14:creationId xmlns:p14="http://schemas.microsoft.com/office/powerpoint/2010/main" val="334947539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bundle header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118</a:t>
            </a:fld>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391977" y="1700808"/>
            <a:ext cx="8450263" cy="4781550"/>
          </a:xfrm>
          <a:prstGeom prst="rect">
            <a:avLst/>
          </a:prstGeom>
          <a:noFill/>
          <a:ln w="9525">
            <a:noFill/>
            <a:miter lim="800000"/>
            <a:headEnd/>
            <a:tailEnd/>
          </a:ln>
        </p:spPr>
      </p:pic>
    </p:spTree>
    <p:extLst>
      <p:ext uri="{BB962C8B-B14F-4D97-AF65-F5344CB8AC3E}">
        <p14:creationId xmlns:p14="http://schemas.microsoft.com/office/powerpoint/2010/main" val="37801494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 Types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119</a:t>
            </a:fld>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3883489106"/>
              </p:ext>
            </p:extLst>
          </p:nvPr>
        </p:nvGraphicFramePr>
        <p:xfrm>
          <a:off x="683568" y="1700808"/>
          <a:ext cx="7848872" cy="4790440"/>
        </p:xfrm>
        <a:graphic>
          <a:graphicData uri="http://schemas.openxmlformats.org/drawingml/2006/table">
            <a:tbl>
              <a:tblPr firstRow="1" bandRow="1">
                <a:tableStyleId>{5C22544A-7EE6-4342-B048-85BDC9FD1C3A}</a:tableStyleId>
              </a:tblPr>
              <a:tblGrid>
                <a:gridCol w="2132411"/>
                <a:gridCol w="5716461"/>
              </a:tblGrid>
              <a:tr h="370840">
                <a:tc>
                  <a:txBody>
                    <a:bodyPr/>
                    <a:lstStyle/>
                    <a:p>
                      <a:r>
                        <a:rPr lang="en-CA" dirty="0" smtClean="0"/>
                        <a:t>Code</a:t>
                      </a:r>
                      <a:endParaRPr lang="en-CA" dirty="0"/>
                    </a:p>
                  </a:txBody>
                  <a:tcPr/>
                </a:tc>
                <a:tc>
                  <a:txBody>
                    <a:bodyPr/>
                    <a:lstStyle/>
                    <a:p>
                      <a:r>
                        <a:rPr lang="en-CA" dirty="0" smtClean="0"/>
                        <a:t>Description</a:t>
                      </a:r>
                      <a:endParaRPr lang="en-CA" dirty="0"/>
                    </a:p>
                  </a:txBody>
                  <a:tcPr/>
                </a:tc>
              </a:tr>
              <a:tr h="370840">
                <a:tc>
                  <a:txBody>
                    <a:bodyPr/>
                    <a:lstStyle/>
                    <a:p>
                      <a:r>
                        <a:rPr lang="en-CA" dirty="0" smtClean="0"/>
                        <a:t>document</a:t>
                      </a:r>
                      <a:endParaRPr lang="en-CA" dirty="0"/>
                    </a:p>
                  </a:txBody>
                  <a:tcPr/>
                </a:tc>
                <a:tc>
                  <a:txBody>
                    <a:bodyPr/>
                    <a:lstStyle/>
                    <a:p>
                      <a:r>
                        <a:rPr lang="en-CA" dirty="0" smtClean="0"/>
                        <a:t>Bundle is a document – rooted in Composition</a:t>
                      </a:r>
                      <a:endParaRPr lang="en-CA" dirty="0"/>
                    </a:p>
                  </a:txBody>
                  <a:tcPr/>
                </a:tc>
              </a:tr>
              <a:tr h="370840">
                <a:tc>
                  <a:txBody>
                    <a:bodyPr/>
                    <a:lstStyle/>
                    <a:p>
                      <a:r>
                        <a:rPr lang="en-CA" dirty="0" smtClean="0"/>
                        <a:t>message</a:t>
                      </a:r>
                      <a:endParaRPr lang="en-CA" dirty="0"/>
                    </a:p>
                  </a:txBody>
                  <a:tcPr/>
                </a:tc>
                <a:tc>
                  <a:txBody>
                    <a:bodyPr/>
                    <a:lstStyle/>
                    <a:p>
                      <a:r>
                        <a:rPr lang="en-CA" dirty="0" smtClean="0"/>
                        <a:t>Bundle is a message – rooted in </a:t>
                      </a:r>
                      <a:r>
                        <a:rPr lang="en-CA" dirty="0" err="1" smtClean="0"/>
                        <a:t>MessageHeader</a:t>
                      </a:r>
                      <a:endParaRPr lang="en-CA" dirty="0"/>
                    </a:p>
                  </a:txBody>
                  <a:tcPr/>
                </a:tc>
              </a:tr>
              <a:tr h="370840">
                <a:tc>
                  <a:txBody>
                    <a:bodyPr/>
                    <a:lstStyle/>
                    <a:p>
                      <a:r>
                        <a:rPr lang="en-CA" dirty="0" smtClean="0"/>
                        <a:t>transaction</a:t>
                      </a:r>
                      <a:endParaRPr lang="en-CA" dirty="0"/>
                    </a:p>
                  </a:txBody>
                  <a:tcPr/>
                </a:tc>
                <a:tc>
                  <a:txBody>
                    <a:bodyPr/>
                    <a:lstStyle/>
                    <a:p>
                      <a:r>
                        <a:rPr lang="en-CA" dirty="0" smtClean="0"/>
                        <a:t>Process all entries as part of a single unit of work</a:t>
                      </a:r>
                      <a:endParaRPr lang="en-CA" dirty="0"/>
                    </a:p>
                  </a:txBody>
                  <a:tcPr/>
                </a:tc>
              </a:tr>
              <a:tr h="370840">
                <a:tc>
                  <a:txBody>
                    <a:bodyPr/>
                    <a:lstStyle/>
                    <a:p>
                      <a:r>
                        <a:rPr lang="en-CA" dirty="0" smtClean="0"/>
                        <a:t>transaction-response</a:t>
                      </a:r>
                      <a:endParaRPr lang="en-CA" dirty="0"/>
                    </a:p>
                  </a:txBody>
                  <a:tcPr/>
                </a:tc>
                <a:tc>
                  <a:txBody>
                    <a:bodyPr/>
                    <a:lstStyle/>
                    <a:p>
                      <a:r>
                        <a:rPr lang="en-CA" dirty="0" smtClean="0"/>
                        <a:t>Each entry represents the results on</a:t>
                      </a:r>
                      <a:r>
                        <a:rPr lang="en-CA" baseline="0" dirty="0" smtClean="0"/>
                        <a:t> a 1-for-1 basis of an original transaction</a:t>
                      </a:r>
                      <a:endParaRPr lang="en-CA" dirty="0"/>
                    </a:p>
                  </a:txBody>
                  <a:tcPr/>
                </a:tc>
              </a:tr>
              <a:tr h="370840">
                <a:tc>
                  <a:txBody>
                    <a:bodyPr/>
                    <a:lstStyle/>
                    <a:p>
                      <a:r>
                        <a:rPr lang="en-CA" dirty="0" smtClean="0"/>
                        <a:t>history</a:t>
                      </a:r>
                      <a:endParaRPr lang="en-CA" dirty="0"/>
                    </a:p>
                  </a:txBody>
                  <a:tcPr/>
                </a:tc>
                <a:tc>
                  <a:txBody>
                    <a:bodyPr/>
                    <a:lstStyle/>
                    <a:p>
                      <a:r>
                        <a:rPr lang="en-CA" dirty="0" smtClean="0"/>
                        <a:t>A list of versions of a single resource</a:t>
                      </a:r>
                      <a:endParaRPr lang="en-CA" dirty="0"/>
                    </a:p>
                  </a:txBody>
                  <a:tcPr/>
                </a:tc>
              </a:tr>
              <a:tr h="370840">
                <a:tc>
                  <a:txBody>
                    <a:bodyPr/>
                    <a:lstStyle/>
                    <a:p>
                      <a:r>
                        <a:rPr lang="en-CA" dirty="0" err="1" smtClean="0"/>
                        <a:t>searchset</a:t>
                      </a:r>
                      <a:endParaRPr lang="en-CA" dirty="0"/>
                    </a:p>
                  </a:txBody>
                  <a:tcPr/>
                </a:tc>
                <a:tc>
                  <a:txBody>
                    <a:bodyPr/>
                    <a:lstStyle/>
                    <a:p>
                      <a:r>
                        <a:rPr lang="en-CA" dirty="0" smtClean="0"/>
                        <a:t>The results of a search</a:t>
                      </a:r>
                      <a:endParaRPr lang="en-CA" dirty="0"/>
                    </a:p>
                  </a:txBody>
                  <a:tcPr/>
                </a:tc>
              </a:tr>
              <a:tr h="370840">
                <a:tc>
                  <a:txBody>
                    <a:bodyPr/>
                    <a:lstStyle/>
                    <a:p>
                      <a:r>
                        <a:rPr lang="en-CA" dirty="0" smtClean="0"/>
                        <a:t>collection</a:t>
                      </a:r>
                      <a:endParaRPr lang="en-CA" dirty="0"/>
                    </a:p>
                  </a:txBody>
                  <a:tcPr/>
                </a:tc>
                <a:tc>
                  <a:txBody>
                    <a:bodyPr/>
                    <a:lstStyle/>
                    <a:p>
                      <a:r>
                        <a:rPr lang="en-CA" dirty="0" smtClean="0"/>
                        <a:t>A set of resources collected for ease of distribution</a:t>
                      </a:r>
                      <a:endParaRPr lang="en-CA" dirty="0"/>
                    </a:p>
                  </a:txBody>
                  <a:tcPr/>
                </a:tc>
              </a:tr>
              <a:tr h="370840">
                <a:tc>
                  <a:txBody>
                    <a:bodyPr/>
                    <a:lstStyle/>
                    <a:p>
                      <a:r>
                        <a:rPr lang="en-CA" dirty="0" smtClean="0"/>
                        <a:t>batch</a:t>
                      </a:r>
                      <a:endParaRPr lang="en-CA" dirty="0"/>
                    </a:p>
                  </a:txBody>
                  <a:tcPr/>
                </a:tc>
                <a:tc>
                  <a:txBody>
                    <a:bodyPr/>
                    <a:lstStyle/>
                    <a:p>
                      <a:r>
                        <a:rPr lang="en-CA" dirty="0" smtClean="0"/>
                        <a:t>A set of independent resources</a:t>
                      </a:r>
                      <a:r>
                        <a:rPr lang="en-CA" baseline="0" dirty="0" smtClean="0"/>
                        <a:t> – to be processed individually</a:t>
                      </a:r>
                      <a:endParaRPr lang="en-CA" dirty="0"/>
                    </a:p>
                  </a:txBody>
                  <a:tcPr/>
                </a:tc>
              </a:tr>
              <a:tr h="370840">
                <a:tc>
                  <a:txBody>
                    <a:bodyPr/>
                    <a:lstStyle/>
                    <a:p>
                      <a:r>
                        <a:rPr lang="en-US" dirty="0" smtClean="0"/>
                        <a:t>batch-response</a:t>
                      </a:r>
                      <a:endParaRPr lang="en-CA"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bundle is a batch response. Note that as a batch, some responses may indicate failure and others success.</a:t>
                      </a:r>
                      <a:endParaRPr lang="en-CA" dirty="0"/>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r>
              <a:rPr lang="en-US" dirty="0" smtClean="0"/>
              <a:t>After each topic, I’ll prompt you to write down (at least) one take-away</a:t>
            </a:r>
          </a:p>
          <a:p>
            <a:pPr lvl="1"/>
            <a:r>
              <a:rPr lang="en-US" dirty="0" smtClean="0"/>
              <a:t>What was the most useful thing you learned?</a:t>
            </a:r>
          </a:p>
          <a:p>
            <a:pPr lvl="1"/>
            <a:r>
              <a:rPr lang="en-US" dirty="0" smtClean="0"/>
              <a:t>What do you need to watch out for in your implementation?</a:t>
            </a:r>
          </a:p>
          <a:p>
            <a:pPr lvl="1"/>
            <a:r>
              <a:rPr lang="en-US" dirty="0" smtClean="0"/>
              <a:t>What do you want to investigate further?</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12</a:t>
            </a:fld>
            <a:endParaRPr lang="en-CA"/>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4724400"/>
            <a:ext cx="16764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0078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Link types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120</a:t>
            </a:fld>
            <a:endParaRPr lang="en-CA" dirty="0"/>
          </a:p>
        </p:txBody>
      </p:sp>
      <p:graphicFrame>
        <p:nvGraphicFramePr>
          <p:cNvPr id="4" name="Table 3"/>
          <p:cNvGraphicFramePr>
            <a:graphicFrameLocks noGrp="1"/>
          </p:cNvGraphicFramePr>
          <p:nvPr/>
        </p:nvGraphicFramePr>
        <p:xfrm>
          <a:off x="683568" y="1988840"/>
          <a:ext cx="7848872" cy="3606800"/>
        </p:xfrm>
        <a:graphic>
          <a:graphicData uri="http://schemas.openxmlformats.org/drawingml/2006/table">
            <a:tbl>
              <a:tblPr firstRow="1" bandRow="1">
                <a:tableStyleId>{5C22544A-7EE6-4342-B048-85BDC9FD1C3A}</a:tableStyleId>
              </a:tblPr>
              <a:tblGrid>
                <a:gridCol w="2132411"/>
                <a:gridCol w="5716461"/>
              </a:tblGrid>
              <a:tr h="370840">
                <a:tc>
                  <a:txBody>
                    <a:bodyPr/>
                    <a:lstStyle/>
                    <a:p>
                      <a:r>
                        <a:rPr lang="en-CA" dirty="0" smtClean="0"/>
                        <a:t>Code</a:t>
                      </a:r>
                      <a:endParaRPr lang="en-CA" dirty="0"/>
                    </a:p>
                  </a:txBody>
                  <a:tcPr/>
                </a:tc>
                <a:tc>
                  <a:txBody>
                    <a:bodyPr/>
                    <a:lstStyle/>
                    <a:p>
                      <a:r>
                        <a:rPr lang="en-CA" dirty="0" smtClean="0"/>
                        <a:t>Description</a:t>
                      </a:r>
                      <a:endParaRPr lang="en-CA" dirty="0"/>
                    </a:p>
                  </a:txBody>
                  <a:tcPr/>
                </a:tc>
              </a:tr>
              <a:tr h="370840">
                <a:tc>
                  <a:txBody>
                    <a:bodyPr/>
                    <a:lstStyle/>
                    <a:p>
                      <a:r>
                        <a:rPr lang="en-CA" dirty="0" smtClean="0"/>
                        <a:t>current</a:t>
                      </a:r>
                      <a:endParaRPr lang="en-CA" dirty="0"/>
                    </a:p>
                  </a:txBody>
                  <a:tcPr/>
                </a:tc>
                <a:tc>
                  <a:txBody>
                    <a:bodyPr/>
                    <a:lstStyle/>
                    <a:p>
                      <a:r>
                        <a:rPr lang="en-CA" dirty="0" smtClean="0"/>
                        <a:t>The URL</a:t>
                      </a:r>
                      <a:r>
                        <a:rPr lang="en-CA" baseline="0" dirty="0" smtClean="0"/>
                        <a:t> that defines this item</a:t>
                      </a:r>
                      <a:endParaRPr lang="en-CA" dirty="0"/>
                    </a:p>
                  </a:txBody>
                  <a:tcPr/>
                </a:tc>
              </a:tr>
              <a:tr h="370840">
                <a:tc>
                  <a:txBody>
                    <a:bodyPr/>
                    <a:lstStyle/>
                    <a:p>
                      <a:r>
                        <a:rPr lang="en-CA" dirty="0" smtClean="0"/>
                        <a:t>first</a:t>
                      </a:r>
                      <a:endParaRPr lang="en-CA" dirty="0"/>
                    </a:p>
                  </a:txBody>
                  <a:tcPr/>
                </a:tc>
                <a:tc>
                  <a:txBody>
                    <a:bodyPr/>
                    <a:lstStyle/>
                    <a:p>
                      <a:r>
                        <a:rPr lang="en-CA" dirty="0" smtClean="0"/>
                        <a:t>First</a:t>
                      </a:r>
                      <a:r>
                        <a:rPr lang="en-CA" baseline="0" dirty="0" smtClean="0"/>
                        <a:t> set of records in a query set</a:t>
                      </a:r>
                      <a:endParaRPr lang="en-CA" dirty="0"/>
                    </a:p>
                  </a:txBody>
                  <a:tcPr/>
                </a:tc>
              </a:tr>
              <a:tr h="370840">
                <a:tc>
                  <a:txBody>
                    <a:bodyPr/>
                    <a:lstStyle/>
                    <a:p>
                      <a:r>
                        <a:rPr lang="en-CA" dirty="0" smtClean="0"/>
                        <a:t>last</a:t>
                      </a:r>
                      <a:endParaRPr lang="en-CA" dirty="0"/>
                    </a:p>
                  </a:txBody>
                  <a:tcPr/>
                </a:tc>
                <a:tc>
                  <a:txBody>
                    <a:bodyPr/>
                    <a:lstStyle/>
                    <a:p>
                      <a:r>
                        <a:rPr lang="en-CA" dirty="0" smtClean="0"/>
                        <a:t>Last set</a:t>
                      </a:r>
                      <a:r>
                        <a:rPr lang="en-CA" baseline="0" dirty="0" smtClean="0"/>
                        <a:t> of records in a query set</a:t>
                      </a:r>
                      <a:endParaRPr lang="en-CA" dirty="0"/>
                    </a:p>
                  </a:txBody>
                  <a:tcPr/>
                </a:tc>
              </a:tr>
              <a:tr h="370840">
                <a:tc>
                  <a:txBody>
                    <a:bodyPr/>
                    <a:lstStyle/>
                    <a:p>
                      <a:r>
                        <a:rPr lang="en-CA" dirty="0" smtClean="0"/>
                        <a:t>next</a:t>
                      </a:r>
                      <a:endParaRPr lang="en-CA" dirty="0"/>
                    </a:p>
                  </a:txBody>
                  <a:tcPr/>
                </a:tc>
                <a:tc>
                  <a:txBody>
                    <a:bodyPr/>
                    <a:lstStyle/>
                    <a:p>
                      <a:r>
                        <a:rPr lang="en-CA" dirty="0" smtClean="0"/>
                        <a:t>Next set of records in a query set</a:t>
                      </a:r>
                      <a:endParaRPr lang="en-CA" dirty="0"/>
                    </a:p>
                  </a:txBody>
                  <a:tcPr/>
                </a:tc>
              </a:tr>
              <a:tr h="370840">
                <a:tc>
                  <a:txBody>
                    <a:bodyPr/>
                    <a:lstStyle/>
                    <a:p>
                      <a:r>
                        <a:rPr lang="en-CA" dirty="0" smtClean="0"/>
                        <a:t>original</a:t>
                      </a:r>
                      <a:endParaRPr lang="en-CA" dirty="0"/>
                    </a:p>
                  </a:txBody>
                  <a:tcPr/>
                </a:tc>
                <a:tc>
                  <a:txBody>
                    <a:bodyPr/>
                    <a:lstStyle/>
                    <a:p>
                      <a:r>
                        <a:rPr lang="en-CA" dirty="0" smtClean="0"/>
                        <a:t>Very first version</a:t>
                      </a:r>
                      <a:endParaRPr lang="en-CA" dirty="0"/>
                    </a:p>
                  </a:txBody>
                  <a:tcPr/>
                </a:tc>
              </a:tr>
              <a:tr h="370840">
                <a:tc>
                  <a:txBody>
                    <a:bodyPr/>
                    <a:lstStyle/>
                    <a:p>
                      <a:r>
                        <a:rPr lang="en-CA" dirty="0" smtClean="0"/>
                        <a:t>predecessor-version</a:t>
                      </a:r>
                      <a:endParaRPr lang="en-CA" dirty="0"/>
                    </a:p>
                  </a:txBody>
                  <a:tcPr/>
                </a:tc>
                <a:tc>
                  <a:txBody>
                    <a:bodyPr/>
                    <a:lstStyle/>
                    <a:p>
                      <a:r>
                        <a:rPr lang="en-CA" dirty="0" smtClean="0"/>
                        <a:t>The version before this</a:t>
                      </a:r>
                      <a:r>
                        <a:rPr lang="en-CA" baseline="0" dirty="0" smtClean="0"/>
                        <a:t> one</a:t>
                      </a:r>
                      <a:endParaRPr lang="en-CA" dirty="0"/>
                    </a:p>
                  </a:txBody>
                  <a:tcPr/>
                </a:tc>
              </a:tr>
              <a:tr h="370840">
                <a:tc>
                  <a:txBody>
                    <a:bodyPr/>
                    <a:lstStyle/>
                    <a:p>
                      <a:r>
                        <a:rPr lang="en-CA" dirty="0" smtClean="0"/>
                        <a:t>previous</a:t>
                      </a:r>
                      <a:endParaRPr lang="en-CA" dirty="0"/>
                    </a:p>
                  </a:txBody>
                  <a:tcPr/>
                </a:tc>
                <a:tc>
                  <a:txBody>
                    <a:bodyPr/>
                    <a:lstStyle/>
                    <a:p>
                      <a:r>
                        <a:rPr lang="en-CA" dirty="0" smtClean="0"/>
                        <a:t>Previous set of records from this one</a:t>
                      </a:r>
                      <a:endParaRPr lang="en-CA" dirty="0"/>
                    </a:p>
                  </a:txBody>
                  <a:tcPr/>
                </a:tc>
              </a:tr>
              <a:tr h="370840">
                <a:tc>
                  <a:txBody>
                    <a:bodyPr/>
                    <a:lstStyle/>
                    <a:p>
                      <a:r>
                        <a:rPr lang="en-CA" dirty="0" smtClean="0"/>
                        <a:t>successor-version</a:t>
                      </a:r>
                      <a:endParaRPr lang="en-CA" dirty="0"/>
                    </a:p>
                  </a:txBody>
                  <a:tcPr/>
                </a:tc>
                <a:tc>
                  <a:txBody>
                    <a:bodyPr/>
                    <a:lstStyle/>
                    <a:p>
                      <a:r>
                        <a:rPr lang="en-CA" dirty="0" smtClean="0"/>
                        <a:t>Version that replaced this one</a:t>
                      </a:r>
                      <a:endParaRPr lang="en-CA" dirty="0"/>
                    </a:p>
                  </a:txBody>
                  <a:tcPr/>
                </a:tc>
              </a:tr>
            </a:tbl>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 Entry</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121</a:t>
            </a:fld>
            <a:endParaRPr lang="en-CA" dirty="0"/>
          </a:p>
        </p:txBody>
      </p:sp>
      <p:pic>
        <p:nvPicPr>
          <p:cNvPr id="4099" name="Picture 3"/>
          <p:cNvPicPr>
            <a:picLocks noChangeAspect="1" noChangeArrowheads="1"/>
          </p:cNvPicPr>
          <p:nvPr/>
        </p:nvPicPr>
        <p:blipFill>
          <a:blip r:embed="rId2" cstate="print"/>
          <a:srcRect/>
          <a:stretch>
            <a:fillRect/>
          </a:stretch>
        </p:blipFill>
        <p:spPr bwMode="auto">
          <a:xfrm>
            <a:off x="276230" y="1924303"/>
            <a:ext cx="8590731" cy="36381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 </a:t>
            </a:r>
            <a:r>
              <a:rPr lang="en-CA" dirty="0"/>
              <a:t>E</a:t>
            </a:r>
            <a:r>
              <a:rPr lang="en-CA" dirty="0" smtClean="0"/>
              <a:t>ntry</a:t>
            </a:r>
            <a:endParaRPr lang="en-CA" dirty="0"/>
          </a:p>
        </p:txBody>
      </p:sp>
      <p:sp>
        <p:nvSpPr>
          <p:cNvPr id="4" name="Content Placeholder 3"/>
          <p:cNvSpPr>
            <a:spLocks noGrp="1"/>
          </p:cNvSpPr>
          <p:nvPr>
            <p:ph idx="1"/>
          </p:nvPr>
        </p:nvSpPr>
        <p:spPr/>
        <p:txBody>
          <a:bodyPr/>
          <a:lstStyle/>
          <a:p>
            <a:r>
              <a:rPr lang="en-CA" dirty="0" smtClean="0"/>
              <a:t>A resource (optional), plus a few other things:</a:t>
            </a:r>
          </a:p>
          <a:p>
            <a:pPr lvl="1"/>
            <a:r>
              <a:rPr lang="en-CA" dirty="0" smtClean="0"/>
              <a:t>Absolute link to the resource (including base)</a:t>
            </a:r>
          </a:p>
          <a:p>
            <a:pPr lvl="1"/>
            <a:r>
              <a:rPr lang="en-CA" dirty="0" smtClean="0"/>
              <a:t>Transaction header info</a:t>
            </a:r>
          </a:p>
          <a:p>
            <a:pPr lvl="2"/>
            <a:r>
              <a:rPr lang="en-CA" dirty="0" smtClean="0"/>
              <a:t>E.g. PUT vs. POST, </a:t>
            </a:r>
            <a:r>
              <a:rPr lang="en-CA" dirty="0" err="1" smtClean="0"/>
              <a:t>ifNoneMatch</a:t>
            </a:r>
            <a:r>
              <a:rPr lang="en-CA" dirty="0" smtClean="0"/>
              <a:t>, etc.</a:t>
            </a:r>
          </a:p>
          <a:p>
            <a:pPr lvl="1"/>
            <a:r>
              <a:rPr lang="en-CA" dirty="0" smtClean="0"/>
              <a:t>Transaction response header info</a:t>
            </a:r>
          </a:p>
          <a:p>
            <a:pPr lvl="2"/>
            <a:r>
              <a:rPr lang="en-CA" dirty="0" smtClean="0"/>
              <a:t>E.g. </a:t>
            </a:r>
            <a:r>
              <a:rPr lang="en-CA" dirty="0" err="1" smtClean="0"/>
              <a:t>etags</a:t>
            </a:r>
            <a:r>
              <a:rPr lang="en-CA" dirty="0" smtClean="0"/>
              <a:t>, </a:t>
            </a:r>
            <a:r>
              <a:rPr lang="en-CA" dirty="0" err="1" smtClean="0"/>
              <a:t>lastModified</a:t>
            </a:r>
            <a:r>
              <a:rPr lang="en-CA" dirty="0" smtClean="0"/>
              <a:t>, transaction status</a:t>
            </a:r>
          </a:p>
          <a:p>
            <a:pPr lvl="1"/>
            <a:r>
              <a:rPr lang="en-CA" dirty="0" smtClean="0"/>
              <a:t>Search info</a:t>
            </a:r>
          </a:p>
          <a:p>
            <a:pPr lvl="2"/>
            <a:r>
              <a:rPr lang="en-CA" dirty="0" smtClean="0"/>
              <a:t>Why is this entry included?</a:t>
            </a:r>
          </a:p>
          <a:p>
            <a:pPr lvl="2"/>
            <a:r>
              <a:rPr lang="en-CA" dirty="0" smtClean="0"/>
              <a:t>How good a match was it?</a:t>
            </a:r>
          </a:p>
          <a:p>
            <a:pPr lvl="1"/>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122</a:t>
            </a:fld>
            <a:endParaRPr lang="en-CA"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Keeping in sync</a:t>
            </a:r>
            <a:endParaRPr lang="en-US" dirty="0"/>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smtClean="0">
                <a:latin typeface="Courier New" pitchFamily="49" charset="0"/>
                <a:cs typeface="Courier New" pitchFamily="49" charset="0"/>
              </a:rPr>
              <a:t>https://server.org/fhir/_history</a:t>
            </a:r>
            <a:endParaRPr lang="en-US" dirty="0">
              <a:cs typeface="Courier New" pitchFamily="49" charset="0"/>
            </a:endParaRPr>
          </a:p>
          <a:p>
            <a:r>
              <a:rPr lang="en-US" dirty="0" smtClean="0"/>
              <a:t>History </a:t>
            </a:r>
            <a:r>
              <a:rPr lang="en-US" dirty="0"/>
              <a:t>of </a:t>
            </a:r>
            <a:r>
              <a:rPr lang="en-US" u="sng" dirty="0"/>
              <a:t>all patient resources</a:t>
            </a:r>
            <a:r>
              <a:rPr lang="en-US" dirty="0"/>
              <a:t> on server</a:t>
            </a:r>
          </a:p>
          <a:p>
            <a:pPr lvl="1"/>
            <a:r>
              <a:rPr lang="en-US" sz="1900" dirty="0" smtClean="0">
                <a:latin typeface="Courier New" pitchFamily="49" charset="0"/>
                <a:cs typeface="Courier New" pitchFamily="49" charset="0"/>
              </a:rPr>
              <a:t>https://server.org/fhir/Patient/_history</a:t>
            </a:r>
            <a:endParaRPr lang="en-US" dirty="0" smtClean="0"/>
          </a:p>
          <a:p>
            <a:r>
              <a:rPr lang="en-US" dirty="0" smtClean="0"/>
              <a:t>History </a:t>
            </a:r>
            <a:r>
              <a:rPr lang="en-US" dirty="0"/>
              <a:t>of </a:t>
            </a:r>
            <a:r>
              <a:rPr lang="en-US" u="sng" dirty="0"/>
              <a:t>specific patient</a:t>
            </a:r>
            <a:r>
              <a:rPr lang="en-US" dirty="0"/>
              <a:t> on </a:t>
            </a:r>
            <a:r>
              <a:rPr lang="en-US" dirty="0" smtClean="0"/>
              <a:t>server</a:t>
            </a:r>
            <a:endParaRPr lang="en-US" sz="1700" dirty="0" smtClean="0">
              <a:latin typeface="Courier New" pitchFamily="49" charset="0"/>
              <a:cs typeface="Courier New" pitchFamily="49" charset="0"/>
            </a:endParaRPr>
          </a:p>
          <a:p>
            <a:pPr marL="685800" lvl="1"/>
            <a:r>
              <a:rPr lang="en-US" sz="1900" dirty="0" smtClean="0">
                <a:latin typeface="Courier New" pitchFamily="49" charset="0"/>
                <a:cs typeface="Courier New" pitchFamily="49" charset="0"/>
              </a:rPr>
              <a:t>https://server.org/fhir/Patient/1/_history</a:t>
            </a:r>
            <a:r>
              <a:rPr lang="en-US" sz="1500" dirty="0" smtClean="0">
                <a:latin typeface="Courier New" pitchFamily="49" charset="0"/>
                <a:cs typeface="Courier New" pitchFamily="49" charset="0"/>
              </a:rPr>
              <a:t/>
            </a:r>
            <a:br>
              <a:rPr lang="en-US" sz="1500" dirty="0" smtClean="0">
                <a:latin typeface="Courier New" pitchFamily="49" charset="0"/>
                <a:cs typeface="Courier New" pitchFamily="49" charset="0"/>
              </a:rPr>
            </a:br>
            <a:endParaRPr lang="en-US" sz="1500" dirty="0" smtClean="0">
              <a:latin typeface="Courier New" pitchFamily="49" charset="0"/>
              <a:cs typeface="Courier New" pitchFamily="49" charset="0"/>
            </a:endParaRPr>
          </a:p>
          <a:p>
            <a:r>
              <a:rPr lang="en-US" dirty="0" smtClean="0"/>
              <a:t>A </a:t>
            </a:r>
            <a:r>
              <a:rPr lang="en-US" dirty="0"/>
              <a:t>history of all </a:t>
            </a:r>
            <a:r>
              <a:rPr lang="en-US" dirty="0" smtClean="0"/>
              <a:t>changes: updates </a:t>
            </a:r>
            <a:r>
              <a:rPr lang="en-US" dirty="0"/>
              <a:t>and </a:t>
            </a:r>
            <a:r>
              <a:rPr lang="en-US" dirty="0" smtClean="0"/>
              <a:t>deletions, ordered by newest first</a:t>
            </a:r>
          </a:p>
          <a:p>
            <a:r>
              <a:rPr lang="en-US" dirty="0" smtClean="0"/>
              <a:t>Limit with _since and _count</a:t>
            </a:r>
            <a:endParaRPr lang="en-US" dirty="0"/>
          </a:p>
          <a:p>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123</a:t>
            </a:fld>
            <a:endParaRPr lang="en-CA"/>
          </a:p>
        </p:txBody>
      </p:sp>
    </p:spTree>
    <p:extLst>
      <p:ext uri="{BB962C8B-B14F-4D97-AF65-F5344CB8AC3E}">
        <p14:creationId xmlns:p14="http://schemas.microsoft.com/office/powerpoint/2010/main" val="99934508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srcRect/>
          <a:stretch>
            <a:fillRect/>
          </a:stretch>
        </p:blipFill>
        <p:spPr bwMode="auto">
          <a:xfrm>
            <a:off x="1259632" y="1700808"/>
            <a:ext cx="6630615" cy="4737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Multiple versions of entries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124</a:t>
            </a:fld>
            <a:endParaRPr lang="en-US"/>
          </a:p>
        </p:txBody>
      </p:sp>
      <p:cxnSp>
        <p:nvCxnSpPr>
          <p:cNvPr id="7" name="Straight Arrow Connector 6"/>
          <p:cNvCxnSpPr/>
          <p:nvPr/>
        </p:nvCxnSpPr>
        <p:spPr bwMode="auto">
          <a:xfrm flipV="1">
            <a:off x="827584" y="2420888"/>
            <a:ext cx="1008112" cy="150304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827584" y="4581128"/>
            <a:ext cx="1080120" cy="144016"/>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12510" y="3695700"/>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a:t>
            </a:r>
            <a:r>
              <a:rPr lang="en-US" dirty="0" smtClean="0">
                <a:solidFill>
                  <a:schemeClr val="bg1"/>
                </a:solidFill>
              </a:rPr>
              <a:t>d!</a:t>
            </a:r>
            <a:endParaRPr kumimoji="0" lang="en-US" sz="1800" b="0" i="0" u="none" strike="noStrike" cap="none" normalizeH="0" baseline="0" dirty="0" smtClean="0">
              <a:ln>
                <a:noFill/>
              </a:ln>
              <a:solidFill>
                <a:schemeClr val="bg1"/>
              </a:solidFill>
              <a:effectLst/>
            </a:endParaRPr>
          </a:p>
        </p:txBody>
      </p:sp>
      <p:cxnSp>
        <p:nvCxnSpPr>
          <p:cNvPr id="19" name="Straight Connector 18"/>
          <p:cNvCxnSpPr/>
          <p:nvPr/>
        </p:nvCxnSpPr>
        <p:spPr bwMode="auto">
          <a:xfrm>
            <a:off x="4067944" y="2822792"/>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4067944" y="5250968"/>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6135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Identifiers in Bundles</a:t>
            </a:r>
            <a:endParaRPr lang="en-US" dirty="0"/>
          </a:p>
        </p:txBody>
      </p:sp>
      <p:sp>
        <p:nvSpPr>
          <p:cNvPr id="3" name="Content Placeholder 2"/>
          <p:cNvSpPr>
            <a:spLocks noGrp="1"/>
          </p:cNvSpPr>
          <p:nvPr>
            <p:ph idx="1"/>
          </p:nvPr>
        </p:nvSpPr>
        <p:spPr/>
        <p:txBody>
          <a:bodyPr/>
          <a:lstStyle/>
          <a:p>
            <a:r>
              <a:rPr lang="en-US" sz="2800" dirty="0" smtClean="0"/>
              <a:t>Resources in a bundle will frequently need to reference each other</a:t>
            </a:r>
          </a:p>
          <a:p>
            <a:pPr lvl="1"/>
            <a:r>
              <a:rPr lang="en-US" sz="2400" dirty="0" smtClean="0"/>
              <a:t>Absolute: </a:t>
            </a:r>
            <a:r>
              <a:rPr lang="en-US" sz="2400" dirty="0" smtClean="0">
                <a:hlinkClick r:id="rId3"/>
              </a:rPr>
              <a:t>https://example.org/fhir/Observation/1</a:t>
            </a:r>
            <a:endParaRPr lang="en-US" sz="2400" dirty="0" smtClean="0"/>
          </a:p>
          <a:p>
            <a:pPr lvl="1"/>
            <a:r>
              <a:rPr lang="en-US" sz="2400" dirty="0" smtClean="0"/>
              <a:t>Relative: Observation/1</a:t>
            </a:r>
          </a:p>
          <a:p>
            <a:pPr lvl="1"/>
            <a:r>
              <a:rPr lang="en-US" sz="2400" dirty="0" smtClean="0"/>
              <a:t>(absolute will have a “:”, relative won’t)</a:t>
            </a:r>
          </a:p>
          <a:p>
            <a:r>
              <a:rPr lang="en-US" sz="2800" dirty="0" smtClean="0"/>
              <a:t>Relative references must be made absolute using the base of the referencing resource</a:t>
            </a:r>
          </a:p>
          <a:p>
            <a:pPr lvl="1"/>
            <a:r>
              <a:rPr lang="en-US" sz="2300" dirty="0" smtClean="0"/>
              <a:t>If resource </a:t>
            </a:r>
            <a:r>
              <a:rPr lang="en-US" sz="2300" dirty="0" err="1" smtClean="0"/>
              <a:t>absoluteURL</a:t>
            </a:r>
            <a:r>
              <a:rPr lang="en-US" sz="2300" dirty="0" smtClean="0"/>
              <a:t> = </a:t>
            </a:r>
            <a:r>
              <a:rPr lang="en-US" sz="2300" dirty="0" smtClean="0">
                <a:hlinkClick r:id="rId4"/>
              </a:rPr>
              <a:t>http://someserver/Patient/1</a:t>
            </a:r>
            <a:endParaRPr lang="en-US" sz="2300" dirty="0" smtClean="0"/>
          </a:p>
          <a:p>
            <a:pPr lvl="1"/>
            <a:r>
              <a:rPr lang="en-US" sz="2300" dirty="0" smtClean="0"/>
              <a:t>Then reference “Observation/3” corresponds to </a:t>
            </a:r>
            <a:r>
              <a:rPr lang="en-US" sz="2300" dirty="0" smtClean="0">
                <a:hlinkClick r:id="rId5"/>
              </a:rPr>
              <a:t>http://someserver/Observation/3</a:t>
            </a:r>
            <a:r>
              <a:rPr lang="en-US" sz="2300" dirty="0" smtClean="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a:p>
        </p:txBody>
      </p:sp>
    </p:spTree>
    <p:extLst>
      <p:ext uri="{BB962C8B-B14F-4D97-AF65-F5344CB8AC3E}">
        <p14:creationId xmlns:p14="http://schemas.microsoft.com/office/powerpoint/2010/main" val="180598211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Deleted entries in History</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126</a:t>
            </a:fld>
            <a:endParaRPr lang="en-CA" dirty="0"/>
          </a:p>
        </p:txBody>
      </p:sp>
      <p:pic>
        <p:nvPicPr>
          <p:cNvPr id="6147" name="Picture 3"/>
          <p:cNvPicPr>
            <a:picLocks noChangeAspect="1" noChangeArrowheads="1"/>
          </p:cNvPicPr>
          <p:nvPr/>
        </p:nvPicPr>
        <p:blipFill>
          <a:blip r:embed="rId2" cstate="print"/>
          <a:srcRect/>
          <a:stretch>
            <a:fillRect/>
          </a:stretch>
        </p:blipFill>
        <p:spPr bwMode="auto">
          <a:xfrm>
            <a:off x="683568" y="1700808"/>
            <a:ext cx="7031037" cy="4762500"/>
          </a:xfrm>
          <a:prstGeom prst="rect">
            <a:avLst/>
          </a:prstGeom>
          <a:noFill/>
          <a:ln w="9525">
            <a:noFill/>
            <a:miter lim="800000"/>
            <a:headEnd/>
            <a:tailEnd/>
          </a:ln>
        </p:spPr>
      </p:pic>
      <p:sp>
        <p:nvSpPr>
          <p:cNvPr id="8" name="Cloud 7"/>
          <p:cNvSpPr/>
          <p:nvPr/>
        </p:nvSpPr>
        <p:spPr bwMode="auto">
          <a:xfrm>
            <a:off x="6551712" y="3906151"/>
            <a:ext cx="2592288" cy="1008112"/>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Version &amp; time </a:t>
            </a:r>
            <a:br>
              <a:rPr kumimoji="0" lang="en-US" sz="1800" b="0" i="0" u="none" strike="noStrike" cap="none" normalizeH="0" baseline="0" dirty="0" smtClean="0">
                <a:ln>
                  <a:noFill/>
                </a:ln>
                <a:solidFill>
                  <a:schemeClr val="bg1"/>
                </a:solidFill>
                <a:effectLst/>
                <a:latin typeface="Arial" charset="0"/>
              </a:rPr>
            </a:br>
            <a:r>
              <a:rPr kumimoji="0" lang="en-US" sz="1800" b="0" i="0" u="none" strike="noStrike" cap="none" normalizeH="0" baseline="0" dirty="0" smtClean="0">
                <a:ln>
                  <a:noFill/>
                </a:ln>
                <a:solidFill>
                  <a:schemeClr val="bg1"/>
                </a:solidFill>
                <a:effectLst/>
                <a:latin typeface="Arial" charset="0"/>
              </a:rPr>
              <a:t>of deletion</a:t>
            </a:r>
            <a:endParaRPr kumimoji="0" lang="en-US" sz="1800" b="0" i="0" u="none" strike="noStrike" cap="none" normalizeH="0" baseline="0" dirty="0" smtClean="0">
              <a:ln>
                <a:noFill/>
              </a:ln>
              <a:solidFill>
                <a:schemeClr val="bg1"/>
              </a:solidFill>
              <a:effectLst/>
            </a:endParaRPr>
          </a:p>
        </p:txBody>
      </p:sp>
      <p:cxnSp>
        <p:nvCxnSpPr>
          <p:cNvPr id="9" name="Straight Arrow Connector 8"/>
          <p:cNvCxnSpPr/>
          <p:nvPr/>
        </p:nvCxnSpPr>
        <p:spPr bwMode="auto">
          <a:xfrm flipH="1">
            <a:off x="3131841" y="3906151"/>
            <a:ext cx="4582764" cy="4909"/>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a:stCxn id="8" idx="2"/>
          </p:cNvCxnSpPr>
          <p:nvPr/>
        </p:nvCxnSpPr>
        <p:spPr bwMode="auto">
          <a:xfrm flipH="1" flipV="1">
            <a:off x="5940152" y="4099069"/>
            <a:ext cx="619601" cy="31113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"https://..."</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127</a:t>
            </a:fld>
            <a:endParaRPr lang="en-CA"/>
          </a:p>
        </p:txBody>
      </p:sp>
    </p:spTree>
    <p:extLst>
      <p:ext uri="{BB962C8B-B14F-4D97-AF65-F5344CB8AC3E}">
        <p14:creationId xmlns:p14="http://schemas.microsoft.com/office/powerpoint/2010/main" val="490593938"/>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128</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339534366"/>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Documents</a:t>
            </a:r>
            <a:endParaRPr lang="en-US" dirty="0"/>
          </a:p>
        </p:txBody>
      </p:sp>
      <p:sp>
        <p:nvSpPr>
          <p:cNvPr id="3" name="Content Placeholder 2"/>
          <p:cNvSpPr>
            <a:spLocks noGrp="1"/>
          </p:cNvSpPr>
          <p:nvPr>
            <p:ph idx="1"/>
          </p:nvPr>
        </p:nvSpPr>
        <p:spPr/>
        <p:txBody>
          <a:bodyPr/>
          <a:lstStyle/>
          <a:p>
            <a:r>
              <a:rPr lang="en-US" dirty="0" smtClean="0"/>
              <a:t>Characteristics</a:t>
            </a:r>
          </a:p>
          <a:p>
            <a:pPr lvl="1"/>
            <a:r>
              <a:rPr lang="en-US" dirty="0" smtClean="0"/>
              <a:t>A point-in-time snapshot of information</a:t>
            </a:r>
          </a:p>
          <a:p>
            <a:pPr lvl="1"/>
            <a:r>
              <a:rPr lang="en-US" dirty="0" smtClean="0"/>
              <a:t>Intended for persistence</a:t>
            </a:r>
          </a:p>
          <a:p>
            <a:pPr lvl="1"/>
            <a:r>
              <a:rPr lang="en-US" dirty="0" smtClean="0"/>
              <a:t>Organize information for human consumption</a:t>
            </a:r>
          </a:p>
          <a:p>
            <a:pPr lvl="2"/>
            <a:r>
              <a:rPr lang="en-US" dirty="0" smtClean="0"/>
              <a:t>Defined rules for how to render</a:t>
            </a:r>
          </a:p>
          <a:p>
            <a:pPr lvl="1"/>
            <a:r>
              <a:rPr lang="en-US" dirty="0" smtClean="0"/>
              <a:t>Attested by a particular author</a:t>
            </a:r>
          </a:p>
          <a:p>
            <a:pPr lvl="1"/>
            <a:r>
              <a:rPr lang="en-US" dirty="0" smtClean="0"/>
              <a:t>Do not (directly) drive behavior</a:t>
            </a:r>
          </a:p>
          <a:p>
            <a:r>
              <a:rPr lang="en-US" dirty="0" smtClean="0"/>
              <a:t>May be clinical (e.g. CDA) or non-clinical (e.g. Structured Product Labeling)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129</a:t>
            </a:fld>
            <a:endParaRPr lang="en-CA"/>
          </a:p>
        </p:txBody>
      </p:sp>
    </p:spTree>
    <p:extLst>
      <p:ext uri="{BB962C8B-B14F-4D97-AF65-F5344CB8AC3E}">
        <p14:creationId xmlns:p14="http://schemas.microsoft.com/office/powerpoint/2010/main" val="9407023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a:lstStyle/>
          <a:p>
            <a:r>
              <a:rPr lang="en-US" dirty="0" smtClean="0"/>
              <a:t>Day 1</a:t>
            </a:r>
          </a:p>
          <a:p>
            <a:pPr lvl="1"/>
            <a:r>
              <a:rPr lang="en-US" dirty="0" smtClean="0"/>
              <a:t>FHIR Overview</a:t>
            </a:r>
          </a:p>
          <a:p>
            <a:pPr lvl="1"/>
            <a:r>
              <a:rPr lang="en-US" dirty="0" smtClean="0"/>
              <a:t>Resources</a:t>
            </a:r>
          </a:p>
          <a:p>
            <a:pPr lvl="1"/>
            <a:r>
              <a:rPr lang="en-US" dirty="0" smtClean="0"/>
              <a:t>RESTful</a:t>
            </a:r>
            <a:r>
              <a:rPr lang="en-US" baseline="0" dirty="0" smtClean="0"/>
              <a:t> FHIR</a:t>
            </a:r>
            <a:endParaRPr lang="en-US" dirty="0" smtClean="0"/>
          </a:p>
          <a:p>
            <a:pPr lvl="1"/>
            <a:r>
              <a:rPr lang="en-US" dirty="0" smtClean="0"/>
              <a:t>Bundles</a:t>
            </a:r>
          </a:p>
        </p:txBody>
      </p:sp>
      <p:sp>
        <p:nvSpPr>
          <p:cNvPr id="5" name="Content Placeholder 4"/>
          <p:cNvSpPr>
            <a:spLocks noGrp="1"/>
          </p:cNvSpPr>
          <p:nvPr>
            <p:ph sz="half" idx="2"/>
          </p:nvPr>
        </p:nvSpPr>
        <p:spPr/>
        <p:txBody>
          <a:bodyPr/>
          <a:lstStyle/>
          <a:p>
            <a:r>
              <a:rPr lang="en-US" dirty="0" smtClean="0"/>
              <a:t>Day 2</a:t>
            </a:r>
          </a:p>
          <a:p>
            <a:pPr lvl="1"/>
            <a:r>
              <a:rPr lang="en-US" dirty="0" smtClean="0"/>
              <a:t>Queries</a:t>
            </a:r>
          </a:p>
          <a:p>
            <a:pPr lvl="1"/>
            <a:r>
              <a:rPr lang="en-US" dirty="0" smtClean="0"/>
              <a:t>Profiles &amp; Conformance</a:t>
            </a:r>
          </a:p>
          <a:p>
            <a:pPr lvl="1"/>
            <a:r>
              <a:rPr lang="en-US" dirty="0" smtClean="0"/>
              <a:t>Architecture &amp; implementation considerations</a:t>
            </a:r>
          </a:p>
          <a:p>
            <a:pPr lvl="1"/>
            <a:r>
              <a:rPr lang="en-US" dirty="0" smtClean="0"/>
              <a:t>Implementation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221072520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130</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79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Composition Resource</a:t>
            </a:r>
            <a:endParaRPr lang="en-US" dirty="0">
              <a:effectLst/>
            </a:endParaRPr>
          </a:p>
        </p:txBody>
      </p:sp>
      <p:sp>
        <p:nvSpPr>
          <p:cNvPr id="23" name="TextBox 22"/>
          <p:cNvSpPr txBox="1"/>
          <p:nvPr/>
        </p:nvSpPr>
        <p:spPr>
          <a:xfrm>
            <a:off x="990600" y="2227912"/>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4" name="TextBox 23"/>
          <p:cNvSpPr txBox="1"/>
          <p:nvPr/>
        </p:nvSpPr>
        <p:spPr>
          <a:xfrm>
            <a:off x="2394857" y="2534722"/>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5" name="AutoShape 15"/>
          <p:cNvSpPr>
            <a:spLocks/>
          </p:cNvSpPr>
          <p:nvPr/>
        </p:nvSpPr>
        <p:spPr bwMode="auto">
          <a:xfrm rot="16200000" flipH="1">
            <a:off x="1967155" y="2315499"/>
            <a:ext cx="136947" cy="718456"/>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Prescription Resource</a:t>
            </a:r>
            <a:endParaRPr lang="en-US" dirty="0">
              <a:latin typeface="Calibri" charset="0"/>
              <a:ea typeface="ＭＳ Ｐゴシック" charset="0"/>
              <a:cs typeface="Calibri" charset="0"/>
              <a:sym typeface="Calibri" charset="0"/>
            </a:endParaRPr>
          </a:p>
        </p:txBody>
      </p:sp>
      <p:sp>
        <p:nvSpPr>
          <p:cNvPr id="30" name="AutoShape 16"/>
          <p:cNvSpPr>
            <a:spLocks/>
          </p:cNvSpPr>
          <p:nvPr/>
        </p:nvSpPr>
        <p:spPr bwMode="auto">
          <a:xfrm rot="16200000" flipH="1">
            <a:off x="-35646" y="3708699"/>
            <a:ext cx="2595190" cy="3903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663431"/>
            <a:ext cx="2634054" cy="4801314"/>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smtClean="0"/>
              <a:t>Composition</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&lt;Device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&lt;Prescription </a:t>
            </a:r>
            <a:r>
              <a:rPr lang="en-US" dirty="0"/>
              <a:t>/&gt;</a:t>
            </a:r>
          </a:p>
          <a:p>
            <a:r>
              <a:rPr lang="en-US" dirty="0"/>
              <a:t>   &lt;/entry</a:t>
            </a:r>
            <a:r>
              <a:rPr lang="en-US" dirty="0" smtClean="0"/>
              <a:t>&gt;</a:t>
            </a:r>
          </a:p>
          <a:p>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&lt;/feed&gt;</a:t>
            </a:r>
          </a:p>
        </p:txBody>
      </p:sp>
      <p:sp>
        <p:nvSpPr>
          <p:cNvPr id="39" name="Freeform 38"/>
          <p:cNvSpPr/>
          <p:nvPr/>
        </p:nvSpPr>
        <p:spPr bwMode="auto">
          <a:xfrm>
            <a:off x="7351572" y="2427514"/>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Freeform 40"/>
          <p:cNvSpPr/>
          <p:nvPr/>
        </p:nvSpPr>
        <p:spPr bwMode="auto">
          <a:xfrm rot="21075423">
            <a:off x="7260288" y="2364489"/>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3" name="Straight Arrow Connector 42"/>
          <p:cNvCxnSpPr/>
          <p:nvPr/>
        </p:nvCxnSpPr>
        <p:spPr bwMode="auto">
          <a:xfrm>
            <a:off x="3048000" y="2913063"/>
            <a:ext cx="0" cy="43180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a:off x="6934200" y="5029201"/>
            <a:ext cx="478971" cy="685800"/>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124200" y="2114487"/>
            <a:ext cx="990600" cy="36068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smtClean="0"/>
              <a:t>Attester</a:t>
            </a:r>
            <a:endParaRPr lang="en-US" dirty="0"/>
          </a:p>
        </p:txBody>
      </p:sp>
      <p:sp>
        <p:nvSpPr>
          <p:cNvPr id="32" name="TextBox 31"/>
          <p:cNvSpPr txBox="1"/>
          <p:nvPr/>
        </p:nvSpPr>
        <p:spPr>
          <a:xfrm>
            <a:off x="2084614" y="2096829"/>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Metadata</a:t>
            </a:r>
            <a:endParaRPr lang="en-US" dirty="0"/>
          </a:p>
        </p:txBody>
      </p:sp>
      <p:cxnSp>
        <p:nvCxnSpPr>
          <p:cNvPr id="33" name="Straight Arrow Connector 32"/>
          <p:cNvCxnSpPr/>
          <p:nvPr/>
        </p:nvCxnSpPr>
        <p:spPr bwMode="auto">
          <a:xfrm>
            <a:off x="1828800" y="5460095"/>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7105194" y="3386771"/>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241410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Composition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131</a:t>
            </a:fld>
            <a:endParaRPr lang="en-CA"/>
          </a:p>
        </p:txBody>
      </p:sp>
      <p:pic>
        <p:nvPicPr>
          <p:cNvPr id="3" name="Picture 2"/>
          <p:cNvPicPr>
            <a:picLocks noChangeAspect="1"/>
          </p:cNvPicPr>
          <p:nvPr/>
        </p:nvPicPr>
        <p:blipFill>
          <a:blip r:embed="rId2"/>
          <a:stretch>
            <a:fillRect/>
          </a:stretch>
        </p:blipFill>
        <p:spPr>
          <a:xfrm>
            <a:off x="395536" y="1916832"/>
            <a:ext cx="8090911" cy="4032448"/>
          </a:xfrm>
          <a:prstGeom prst="rect">
            <a:avLst/>
          </a:prstGeom>
        </p:spPr>
      </p:pic>
    </p:spTree>
    <p:extLst>
      <p:ext uri="{BB962C8B-B14F-4D97-AF65-F5344CB8AC3E}">
        <p14:creationId xmlns:p14="http://schemas.microsoft.com/office/powerpoint/2010/main" val="110746651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369888" y="1585913"/>
            <a:ext cx="8402637" cy="36861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Tag as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132</a:t>
            </a:fld>
            <a:endParaRPr lang="en-CA"/>
          </a:p>
        </p:txBody>
      </p:sp>
      <p:cxnSp>
        <p:nvCxnSpPr>
          <p:cNvPr id="7" name="Straight Arrow Connector 6"/>
          <p:cNvCxnSpPr/>
          <p:nvPr/>
        </p:nvCxnSpPr>
        <p:spPr bwMode="auto">
          <a:xfrm flipH="1">
            <a:off x="3563888" y="2636912"/>
            <a:ext cx="3096344" cy="720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6516216" y="1988840"/>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Document</a:t>
            </a:r>
          </a:p>
        </p:txBody>
      </p:sp>
    </p:spTree>
    <p:extLst>
      <p:ext uri="{BB962C8B-B14F-4D97-AF65-F5344CB8AC3E}">
        <p14:creationId xmlns:p14="http://schemas.microsoft.com/office/powerpoint/2010/main" val="237067584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a:t>
            </a:r>
            <a:endParaRPr lang="en-US" dirty="0"/>
          </a:p>
        </p:txBody>
      </p:sp>
      <p:sp>
        <p:nvSpPr>
          <p:cNvPr id="3" name="Content Placeholder 2"/>
          <p:cNvSpPr>
            <a:spLocks noGrp="1"/>
          </p:cNvSpPr>
          <p:nvPr>
            <p:ph idx="1"/>
          </p:nvPr>
        </p:nvSpPr>
        <p:spPr/>
        <p:txBody>
          <a:bodyPr/>
          <a:lstStyle/>
          <a:p>
            <a:r>
              <a:rPr lang="en-US" dirty="0" smtClean="0"/>
              <a:t>You can store your document using</a:t>
            </a:r>
          </a:p>
          <a:p>
            <a:pPr lvl="1"/>
            <a:r>
              <a:rPr lang="en-US" dirty="0" smtClean="0"/>
              <a:t>https://server.org/fhir/Bundle</a:t>
            </a:r>
          </a:p>
          <a:p>
            <a:r>
              <a:rPr lang="en-US" dirty="0" smtClean="0"/>
              <a:t>Storage, NO disassembly is implied, document (and signature) stays intact</a:t>
            </a:r>
          </a:p>
          <a:p>
            <a:r>
              <a:rPr lang="en-US" dirty="0" smtClean="0"/>
              <a:t>Search is supported (you search on it using Composition search criteria)</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133</a:t>
            </a:fld>
            <a:endParaRPr lang="en-US"/>
          </a:p>
        </p:txBody>
      </p:sp>
    </p:spTree>
    <p:extLst>
      <p:ext uri="{BB962C8B-B14F-4D97-AF65-F5344CB8AC3E}">
        <p14:creationId xmlns:p14="http://schemas.microsoft.com/office/powerpoint/2010/main" val="221355894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passed around using the Binary resource</a:t>
            </a:r>
          </a:p>
          <a:p>
            <a:pPr lvl="1"/>
            <a:r>
              <a:rPr lang="en-US" dirty="0" smtClean="0"/>
              <a:t>https://server.org/fhir/Binary</a:t>
            </a:r>
          </a:p>
          <a:p>
            <a:r>
              <a:rPr lang="en-US" dirty="0" smtClean="0"/>
              <a:t>Storage, NO disassembly is implied, document (and signature) stays intact</a:t>
            </a:r>
          </a:p>
          <a:p>
            <a:r>
              <a:rPr lang="en-US" dirty="0" smtClean="0"/>
              <a:t>Search is supported, but only by id</a:t>
            </a:r>
          </a:p>
          <a:p>
            <a:r>
              <a:rPr lang="en-US" dirty="0" smtClean="0"/>
              <a:t>Useful for referencing a document as a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134</a:t>
            </a:fld>
            <a:endParaRPr lang="en-US"/>
          </a:p>
        </p:txBody>
      </p:sp>
    </p:spTree>
    <p:extLst>
      <p:ext uri="{BB962C8B-B14F-4D97-AF65-F5344CB8AC3E}">
        <p14:creationId xmlns:p14="http://schemas.microsoft.com/office/powerpoint/2010/main" val="191094904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sent to a server’s “root” URI for processing as a transaction</a:t>
            </a:r>
          </a:p>
          <a:p>
            <a:pPr lvl="1"/>
            <a:r>
              <a:rPr lang="en-US" dirty="0" smtClean="0"/>
              <a:t>https://server.org/fhir</a:t>
            </a:r>
          </a:p>
          <a:p>
            <a:r>
              <a:rPr lang="en-US" dirty="0" smtClean="0"/>
              <a:t>Each resource is processed separately</a:t>
            </a:r>
          </a:p>
          <a:p>
            <a:r>
              <a:rPr lang="en-US" dirty="0" smtClean="0"/>
              <a:t>Document id and signature</a:t>
            </a:r>
            <a:r>
              <a:rPr lang="en-US" baseline="0" dirty="0" smtClean="0"/>
              <a:t> is lost</a:t>
            </a:r>
          </a:p>
          <a:p>
            <a:r>
              <a:rPr lang="en-US" dirty="0" smtClean="0"/>
              <a:t>Can theoretically re-assemble by retracing from the Composition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135</a:t>
            </a:fld>
            <a:endParaRPr lang="en-US"/>
          </a:p>
        </p:txBody>
      </p:sp>
    </p:spTree>
    <p:extLst>
      <p:ext uri="{BB962C8B-B14F-4D97-AF65-F5344CB8AC3E}">
        <p14:creationId xmlns:p14="http://schemas.microsoft.com/office/powerpoint/2010/main" val="88866695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Communicating documents (cont’d)</a:t>
            </a:r>
            <a:endParaRPr lang="en-CA" dirty="0"/>
          </a:p>
        </p:txBody>
      </p:sp>
      <p:sp>
        <p:nvSpPr>
          <p:cNvPr id="3" name="Content Placeholder 2"/>
          <p:cNvSpPr>
            <a:spLocks noGrp="1"/>
          </p:cNvSpPr>
          <p:nvPr>
            <p:ph idx="1"/>
          </p:nvPr>
        </p:nvSpPr>
        <p:spPr/>
        <p:txBody>
          <a:bodyPr/>
          <a:lstStyle/>
          <a:p>
            <a:r>
              <a:rPr lang="en-CA" dirty="0" smtClean="0"/>
              <a:t>You can pass a document as a parameter to an operation</a:t>
            </a:r>
          </a:p>
          <a:p>
            <a:r>
              <a:rPr lang="en-CA" dirty="0" smtClean="0"/>
              <a:t>Behavior depends on the definition of the operation, but could include workflow invocation, persistence, disassembly, generation of DocumentReference instances or combinations there-of</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136</a:t>
            </a:fld>
            <a:endParaRPr lang="en-CA"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(XDS) references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137</a:t>
            </a:fld>
            <a:endParaRPr lang="en-CA"/>
          </a:p>
        </p:txBody>
      </p:sp>
      <p:sp>
        <p:nvSpPr>
          <p:cNvPr id="5" name="Rectangle 4"/>
          <p:cNvSpPr/>
          <p:nvPr/>
        </p:nvSpPr>
        <p:spPr>
          <a:xfrm>
            <a:off x="459475" y="3815477"/>
            <a:ext cx="8153400" cy="2585323"/>
          </a:xfrm>
          <a:prstGeom prst="rect">
            <a:avLst/>
          </a:prstGeom>
        </p:spPr>
        <p:txBody>
          <a:bodyPr wrap="square">
            <a:spAutoFit/>
          </a:bodyPr>
          <a:lstStyle/>
          <a:p>
            <a:r>
              <a:rPr lang="en-US" dirty="0" err="1" smtClean="0"/>
              <a:t>DocumentReference</a:t>
            </a:r>
            <a:r>
              <a:rPr lang="en-US" dirty="0" smtClean="0"/>
              <a:t> and </a:t>
            </a:r>
            <a:r>
              <a:rPr lang="en-US" dirty="0" err="1" smtClean="0"/>
              <a:t>DocumentManifest</a:t>
            </a:r>
            <a:r>
              <a:rPr lang="en-US" dirty="0" smtClean="0"/>
              <a:t> Resources </a:t>
            </a:r>
            <a:r>
              <a:rPr lang="en-US" b="1" dirty="0"/>
              <a:t>are used in document indexing </a:t>
            </a:r>
            <a:r>
              <a:rPr lang="en-US" b="1" dirty="0" smtClean="0"/>
              <a:t>systems</a:t>
            </a:r>
            <a:r>
              <a:rPr lang="en-US" dirty="0" smtClean="0"/>
              <a:t>, and </a:t>
            </a:r>
            <a:r>
              <a:rPr lang="en-US" dirty="0"/>
              <a:t>are used to refer to:</a:t>
            </a:r>
          </a:p>
          <a:p>
            <a:pPr marL="285750" indent="-285750">
              <a:buFont typeface="Arial" panose="020B0604020202020204" pitchFamily="34" charset="0"/>
              <a:buChar char="•"/>
            </a:pPr>
            <a:r>
              <a:rPr lang="en-US" dirty="0">
                <a:hlinkClick r:id="rId2"/>
              </a:rPr>
              <a:t>CDA documents</a:t>
            </a:r>
            <a:r>
              <a:rPr lang="en-US" dirty="0"/>
              <a:t> in FHIR systems</a:t>
            </a:r>
          </a:p>
          <a:p>
            <a:pPr marL="285750" indent="-285750">
              <a:buFont typeface="Arial" panose="020B0604020202020204" pitchFamily="34" charset="0"/>
              <a:buChar char="•"/>
            </a:pPr>
            <a:r>
              <a:rPr lang="en-US" dirty="0">
                <a:hlinkClick r:id="rId3"/>
              </a:rPr>
              <a:t>FHIR documents</a:t>
            </a:r>
            <a:r>
              <a:rPr lang="en-US" dirty="0"/>
              <a:t> stored elsewhere (i.e. registry/repository following the XDS model)</a:t>
            </a:r>
          </a:p>
          <a:p>
            <a:pPr marL="285750" indent="-285750">
              <a:buFont typeface="Arial" panose="020B0604020202020204" pitchFamily="34" charset="0"/>
              <a:buChar char="•"/>
            </a:pPr>
            <a:r>
              <a:rPr lang="en-US" dirty="0">
                <a:hlinkClick r:id="rId4"/>
              </a:rPr>
              <a:t>PDF documents</a:t>
            </a:r>
            <a:r>
              <a:rPr lang="en-US" dirty="0"/>
              <a:t>, and even digital records of faxes where sufficient information is </a:t>
            </a:r>
            <a:r>
              <a:rPr lang="en-US" dirty="0" smtClean="0"/>
              <a:t>available</a:t>
            </a:r>
          </a:p>
          <a:p>
            <a:pPr marL="285750" indent="-285750">
              <a:buFont typeface="Arial" panose="020B0604020202020204" pitchFamily="34" charset="0"/>
              <a:buChar char="•"/>
            </a:pPr>
            <a:r>
              <a:rPr lang="en-US" dirty="0" smtClean="0"/>
              <a:t>Other </a:t>
            </a:r>
            <a:r>
              <a:rPr lang="en-US" dirty="0"/>
              <a:t>kinds of documents, such as records of prescriptions.</a:t>
            </a:r>
          </a:p>
          <a:p>
            <a:endParaRPr lang="nl-NL" dirty="0"/>
          </a:p>
        </p:txBody>
      </p:sp>
      <p:pic>
        <p:nvPicPr>
          <p:cNvPr id="102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1858797"/>
            <a:ext cx="377190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076700" y="1905000"/>
            <a:ext cx="4536175" cy="1200329"/>
          </a:xfrm>
          <a:prstGeom prst="rect">
            <a:avLst/>
          </a:prstGeom>
          <a:noFill/>
        </p:spPr>
        <p:txBody>
          <a:bodyPr wrap="square" rtlCol="0">
            <a:spAutoFit/>
          </a:bodyPr>
          <a:lstStyle/>
          <a:p>
            <a:r>
              <a:rPr lang="en-US" dirty="0"/>
              <a:t>A </a:t>
            </a:r>
            <a:r>
              <a:rPr lang="en-US" b="1" dirty="0"/>
              <a:t>document reference resource</a:t>
            </a:r>
            <a:r>
              <a:rPr lang="en-US" dirty="0"/>
              <a:t> is used to describe a document that is made available to a healthcare system.</a:t>
            </a:r>
          </a:p>
          <a:p>
            <a:endParaRPr lang="nl-NL" dirty="0"/>
          </a:p>
        </p:txBody>
      </p:sp>
    </p:spTree>
    <p:extLst>
      <p:ext uri="{BB962C8B-B14F-4D97-AF65-F5344CB8AC3E}">
        <p14:creationId xmlns:p14="http://schemas.microsoft.com/office/powerpoint/2010/main" val="128936073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IHE MHD</a:t>
            </a:r>
            <a:endParaRPr lang="en-CA" dirty="0"/>
          </a:p>
        </p:txBody>
      </p:sp>
      <p:sp>
        <p:nvSpPr>
          <p:cNvPr id="3" name="Content Placeholder 2"/>
          <p:cNvSpPr>
            <a:spLocks noGrp="1"/>
          </p:cNvSpPr>
          <p:nvPr>
            <p:ph idx="1"/>
          </p:nvPr>
        </p:nvSpPr>
        <p:spPr/>
        <p:txBody>
          <a:bodyPr/>
          <a:lstStyle/>
          <a:p>
            <a:r>
              <a:rPr lang="en-CA" dirty="0" smtClean="0"/>
              <a:t>Mobile Health Documents</a:t>
            </a:r>
          </a:p>
          <a:p>
            <a:pPr lvl="1"/>
            <a:r>
              <a:rPr lang="en-CA" dirty="0" smtClean="0"/>
              <a:t>Offers equivalent functionality to IHE’s XDS specification but using a RESTful framework – implemented using FHIR</a:t>
            </a:r>
          </a:p>
          <a:p>
            <a:pPr lvl="1"/>
            <a:r>
              <a:rPr lang="en-CA" dirty="0" smtClean="0"/>
              <a:t>Allows centralized indexing and distributed storage of document-based content</a:t>
            </a:r>
          </a:p>
          <a:p>
            <a:pPr lvl="1"/>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138</a:t>
            </a:fld>
            <a:endParaRPr lang="en-CA"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Messages are collections</a:t>
            </a:r>
            <a:r>
              <a:rPr lang="en-US" baseline="0" dirty="0" smtClean="0"/>
              <a:t> of resources sent with the intention of driving some sort of action</a:t>
            </a:r>
          </a:p>
          <a:p>
            <a:pPr lvl="1"/>
            <a:r>
              <a:rPr lang="en-US" baseline="0" dirty="0" smtClean="0"/>
              <a:t>often replied to with another message</a:t>
            </a:r>
          </a:p>
          <a:p>
            <a:r>
              <a:rPr lang="en-US" dirty="0" smtClean="0"/>
              <a:t>Not intended for persistence as a whole</a:t>
            </a:r>
          </a:p>
          <a:p>
            <a:r>
              <a:rPr lang="en-US" dirty="0" smtClean="0"/>
              <a:t>Always tied to some sort of “event”</a:t>
            </a:r>
          </a:p>
          <a:p>
            <a:r>
              <a:rPr lang="en-US" dirty="0" smtClean="0"/>
              <a:t>Specific originator and intended recipient</a:t>
            </a:r>
          </a:p>
          <a:p>
            <a:r>
              <a:rPr lang="en-US" dirty="0" smtClean="0"/>
              <a:t>Same as v2 and v3 message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139</a:t>
            </a:fld>
            <a:endParaRPr lang="en-CA"/>
          </a:p>
        </p:txBody>
      </p:sp>
    </p:spTree>
    <p:extLst>
      <p:ext uri="{BB962C8B-B14F-4D97-AF65-F5344CB8AC3E}">
        <p14:creationId xmlns:p14="http://schemas.microsoft.com/office/powerpoint/2010/main" val="24639915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t>Caveat</a:t>
            </a:r>
            <a:endParaRPr lang="en-CA" dirty="0"/>
          </a:p>
        </p:txBody>
      </p:sp>
      <p:sp>
        <p:nvSpPr>
          <p:cNvPr id="7" name="Content Placeholder 6"/>
          <p:cNvSpPr>
            <a:spLocks noGrp="1"/>
          </p:cNvSpPr>
          <p:nvPr>
            <p:ph idx="1"/>
          </p:nvPr>
        </p:nvSpPr>
        <p:spPr/>
        <p:txBody>
          <a:bodyPr/>
          <a:lstStyle/>
          <a:p>
            <a:r>
              <a:rPr lang="en-CA" dirty="0" smtClean="0"/>
              <a:t>This presentation is based on DSTU 2</a:t>
            </a:r>
          </a:p>
          <a:p>
            <a:pPr lvl="1"/>
            <a:r>
              <a:rPr lang="en-CA" dirty="0" smtClean="0"/>
              <a:t>It incorporates numerous changes made since DSTU 1</a:t>
            </a:r>
          </a:p>
          <a:p>
            <a:pPr lvl="1"/>
            <a:r>
              <a:rPr lang="en-CA" dirty="0" smtClean="0"/>
              <a:t>DSTU 2 is final as of mid-September</a:t>
            </a:r>
          </a:p>
          <a:p>
            <a:pPr lvl="1"/>
            <a:r>
              <a:rPr lang="en-CA" dirty="0" smtClean="0"/>
              <a:t>Most test servers have caught up with the specification, but we might find some that aren’t</a:t>
            </a:r>
          </a:p>
          <a:p>
            <a:pPr lvl="1"/>
            <a:r>
              <a:rPr lang="en-CA" dirty="0" smtClean="0"/>
              <a:t>Therefore – hands-on exercises may be a bit </a:t>
            </a:r>
            <a:br>
              <a:rPr lang="en-CA" dirty="0" smtClean="0"/>
            </a:br>
            <a:r>
              <a:rPr lang="en-CA" dirty="0" smtClean="0"/>
              <a:t>more entertaining than usual . . .</a:t>
            </a:r>
            <a:endParaRPr lang="en-CA"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14</a:t>
            </a:fld>
            <a:endParaRPr lang="en-CA"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140</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err="1" smtClean="0">
                <a:effectLst/>
              </a:rPr>
              <a:t>MessageHeader</a:t>
            </a:r>
            <a:r>
              <a:rPr lang="en-US" dirty="0" smtClean="0">
                <a:effectLst/>
              </a:rPr>
              <a:t> </a:t>
            </a:r>
            <a:r>
              <a:rPr lang="en-US" dirty="0">
                <a:effectLst/>
              </a:rPr>
              <a:t>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source</a:t>
            </a:r>
            <a:endParaRPr lang="en-US" dirty="0"/>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destination</a:t>
            </a:r>
            <a:endParaRPr lang="en-US" dirty="0"/>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5105400" y="1691255"/>
            <a:ext cx="2980303" cy="3970318"/>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err="1" smtClean="0"/>
              <a:t>MessageHeader</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   &lt;</a:t>
            </a:r>
            <a:r>
              <a:rPr lang="en-US" dirty="0"/>
              <a:t>entry&gt;</a:t>
            </a:r>
          </a:p>
          <a:p>
            <a:r>
              <a:rPr lang="en-US" dirty="0"/>
              <a:t>          &lt;Device /&gt;</a:t>
            </a:r>
          </a:p>
          <a:p>
            <a:r>
              <a:rPr lang="en-US" dirty="0"/>
              <a:t>   &lt;/entry</a:t>
            </a:r>
            <a:r>
              <a:rPr lang="en-US" dirty="0" smtClean="0"/>
              <a:t>&gt;</a:t>
            </a:r>
          </a:p>
          <a:p>
            <a:r>
              <a:rPr lang="en-US" dirty="0" smtClean="0"/>
              <a:t>&lt;/feed&gt;</a:t>
            </a:r>
          </a:p>
        </p:txBody>
      </p:sp>
      <p:sp>
        <p:nvSpPr>
          <p:cNvPr id="39" name="Freeform 38"/>
          <p:cNvSpPr/>
          <p:nvPr/>
        </p:nvSpPr>
        <p:spPr bwMode="auto">
          <a:xfrm rot="1614527">
            <a:off x="7160131" y="249883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Freeform 39"/>
          <p:cNvSpPr/>
          <p:nvPr/>
        </p:nvSpPr>
        <p:spPr bwMode="auto">
          <a:xfrm>
            <a:off x="6926763" y="3316851"/>
            <a:ext cx="923936" cy="1674831"/>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event</a:t>
            </a:r>
            <a:endParaRPr lang="en-US" dirty="0"/>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545194" y="332580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6396464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MessageHeader</a:t>
            </a:r>
            <a:r>
              <a:rPr lang="en-US" dirty="0" smtClean="0"/>
              <a:t>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141</a:t>
            </a:fld>
            <a:endParaRPr lang="en-CA"/>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191" y="2209800"/>
            <a:ext cx="8799513"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932146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No storage of the “</a:t>
            </a:r>
            <a:r>
              <a:rPr lang="en-US" dirty="0" err="1" smtClean="0"/>
              <a:t>MessageHeader</a:t>
            </a:r>
            <a:r>
              <a:rPr lang="en-US" dirty="0" smtClean="0"/>
              <a:t>” resource implied. Might be used in a router, converted to v2, etc</a:t>
            </a:r>
            <a:r>
              <a:rPr lang="en-US" dirty="0"/>
              <a:t>.</a:t>
            </a:r>
            <a:endParaRPr lang="en-US" dirty="0" smtClean="0"/>
          </a:p>
          <a:p>
            <a:r>
              <a:rPr lang="en-US" dirty="0" smtClean="0"/>
              <a:t>The server can process messages based on the event code and return the response as another message (again a bundle).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142</a:t>
            </a:fld>
            <a:endParaRPr lang="en-US"/>
          </a:p>
        </p:txBody>
      </p:sp>
    </p:spTree>
    <p:extLst>
      <p:ext uri="{BB962C8B-B14F-4D97-AF65-F5344CB8AC3E}">
        <p14:creationId xmlns:p14="http://schemas.microsoft.com/office/powerpoint/2010/main" val="8355150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messages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No REST necessary, you can send FHIR Messages over mail, MLLP, TCP, or even REST ;-)</a:t>
            </a:r>
            <a:endParaRPr lang="en-US" sz="3100" dirty="0" smtClean="0">
              <a:effectLst/>
            </a:endParaRPr>
          </a:p>
          <a:p>
            <a:r>
              <a:rPr lang="en-US" dirty="0" smtClean="0"/>
              <a:t>FHIR defines an operation for message processing - </a:t>
            </a:r>
            <a:r>
              <a:rPr lang="en-US" u="sng" dirty="0">
                <a:hlinkClick r:id="rId3"/>
              </a:rPr>
              <a:t>$</a:t>
            </a:r>
            <a:r>
              <a:rPr lang="en-US" u="sng" dirty="0" smtClean="0">
                <a:hlinkClick r:id="rId3"/>
              </a:rPr>
              <a:t>process-message</a:t>
            </a:r>
            <a:endParaRPr lang="en-US" u="sng" dirty="0"/>
          </a:p>
          <a:p>
            <a:r>
              <a:rPr lang="en-US" dirty="0"/>
              <a:t> </a:t>
            </a:r>
            <a:r>
              <a:rPr lang="en-US" dirty="0" smtClean="0"/>
              <a:t>Response </a:t>
            </a:r>
            <a:r>
              <a:rPr lang="en-US" dirty="0"/>
              <a:t>content type returned is always </a:t>
            </a:r>
            <a:r>
              <a:rPr lang="en-US" dirty="0">
                <a:hlinkClick r:id="rId4"/>
              </a:rPr>
              <a:t>a Bundle</a:t>
            </a:r>
            <a:r>
              <a:rPr lang="en-US" dirty="0"/>
              <a:t> with type "message"</a:t>
            </a:r>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143</a:t>
            </a:fld>
            <a:endParaRPr lang="en-US"/>
          </a:p>
        </p:txBody>
      </p:sp>
    </p:spTree>
    <p:extLst>
      <p:ext uri="{BB962C8B-B14F-4D97-AF65-F5344CB8AC3E}">
        <p14:creationId xmlns:p14="http://schemas.microsoft.com/office/powerpoint/2010/main" val="38429931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#4</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document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p14="http://schemas.microsoft.com/office/powerpoint/2010/main" val="39589419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145</a:t>
            </a:fld>
            <a:endParaRPr lang="en-CA"/>
          </a:p>
        </p:txBody>
      </p:sp>
      <p:sp>
        <p:nvSpPr>
          <p:cNvPr id="4" name="Text Placeholder 3"/>
          <p:cNvSpPr>
            <a:spLocks noGrp="1"/>
          </p:cNvSpPr>
          <p:nvPr>
            <p:ph type="body" idx="4294967295"/>
          </p:nvPr>
        </p:nvSpPr>
        <p:spPr/>
        <p:txBody>
          <a:bodyPr/>
          <a:lstStyle/>
          <a:p>
            <a:pPr lvl="0"/>
            <a:r>
              <a:rPr lang="en-US" sz="2800" dirty="0" smtClean="0"/>
              <a:t>Create a Document for your Patient and submit it to the Document end-point</a:t>
            </a:r>
          </a:p>
          <a:p>
            <a:pPr lvl="1"/>
            <a:r>
              <a:rPr lang="en-US" sz="2000" dirty="0" smtClean="0"/>
              <a:t>Should have at least 3 sections</a:t>
            </a:r>
          </a:p>
          <a:p>
            <a:pPr lvl="1"/>
            <a:r>
              <a:rPr lang="en-US" sz="2000" dirty="0" smtClean="0"/>
              <a:t>At least two of the resources should point to each other</a:t>
            </a:r>
            <a:endParaRPr lang="en-US" sz="2000" dirty="0"/>
          </a:p>
          <a:p>
            <a:pPr lvl="0"/>
            <a:r>
              <a:rPr lang="en-US" sz="2800" dirty="0" smtClean="0"/>
              <a:t>Bonus points</a:t>
            </a:r>
          </a:p>
          <a:p>
            <a:pPr lvl="1"/>
            <a:r>
              <a:rPr lang="en-US" sz="2000" dirty="0" smtClean="0"/>
              <a:t>Send the document as a Transaction</a:t>
            </a:r>
          </a:p>
          <a:p>
            <a:pPr lvl="1"/>
            <a:r>
              <a:rPr lang="en-US" sz="2000" dirty="0" smtClean="0"/>
              <a:t>Create the same document in the</a:t>
            </a:r>
            <a:r>
              <a:rPr lang="en-US" sz="2000" baseline="0" dirty="0" smtClean="0"/>
              <a:t> other syntax (JSON/XML)</a:t>
            </a:r>
          </a:p>
          <a:p>
            <a:pPr lvl="2"/>
            <a:r>
              <a:rPr lang="en-US" sz="2000" dirty="0" smtClean="0"/>
              <a:t>Do it by hand – don’t just download converted version from the server</a:t>
            </a:r>
          </a:p>
          <a:p>
            <a:r>
              <a:rPr lang="en-US" sz="2900" dirty="0" smtClean="0"/>
              <a:t>Super bonus points</a:t>
            </a:r>
          </a:p>
          <a:p>
            <a:pPr lvl="1"/>
            <a:r>
              <a:rPr lang="en-US" sz="2400" dirty="0" smtClean="0"/>
              <a:t>Hand-calculate the digital</a:t>
            </a:r>
            <a:r>
              <a:rPr lang="en-US" sz="2400" baseline="0" dirty="0" smtClean="0"/>
              <a:t> signature </a:t>
            </a:r>
            <a:r>
              <a:rPr lang="en-US" sz="2400" baseline="0" dirty="0" smtClean="0">
                <a:sym typeface="Wingdings" panose="05000000000000000000" pitchFamily="2" charset="2"/>
              </a:rPr>
              <a:t></a:t>
            </a:r>
            <a:endParaRPr lang="en-US" sz="2400" dirty="0"/>
          </a:p>
        </p:txBody>
      </p:sp>
    </p:spTree>
    <p:extLst>
      <p:ext uri="{BB962C8B-B14F-4D97-AF65-F5344CB8AC3E}">
        <p14:creationId xmlns:p14="http://schemas.microsoft.com/office/powerpoint/2010/main" val="408275515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Review</a:t>
            </a:r>
            <a:endParaRPr lang="en-US" dirty="0"/>
          </a:p>
        </p:txBody>
      </p:sp>
      <p:sp>
        <p:nvSpPr>
          <p:cNvPr id="4" name="Content Placeholder 3"/>
          <p:cNvSpPr>
            <a:spLocks noGrp="1"/>
          </p:cNvSpPr>
          <p:nvPr>
            <p:ph idx="1"/>
          </p:nvPr>
        </p:nvSpPr>
        <p:spPr/>
        <p:txBody>
          <a:bodyPr/>
          <a:lstStyle/>
          <a:p>
            <a:pPr>
              <a:buNone/>
            </a:pPr>
            <a:endParaRPr lang="en-US" dirty="0"/>
          </a:p>
        </p:txBody>
      </p:sp>
    </p:spTree>
    <p:extLst>
      <p:ext uri="{BB962C8B-B14F-4D97-AF65-F5344CB8AC3E}">
        <p14:creationId xmlns:p14="http://schemas.microsoft.com/office/powerpoint/2010/main" val="180829252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Bundles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147</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462797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Carry-over Questions?</a:t>
            </a:r>
            <a:endParaRPr lang="en-US" sz="4400" b="1"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7338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94182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Hands-on FHIR</a:t>
            </a:r>
            <a:endParaRPr lang="en-US" dirty="0"/>
          </a:p>
        </p:txBody>
      </p:sp>
      <p:sp>
        <p:nvSpPr>
          <p:cNvPr id="4" name="Subtitle 2"/>
          <p:cNvSpPr txBox="1">
            <a:spLocks/>
          </p:cNvSpPr>
          <p:nvPr/>
        </p:nvSpPr>
        <p:spPr bwMode="auto">
          <a:xfrm>
            <a:off x="1473288" y="4221088"/>
            <a:ext cx="6400800" cy="133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1"/>
              </a:buClr>
              <a:buSzPct val="75000"/>
              <a:buFont typeface="Wingdings" pitchFamily="2" charset="2"/>
              <a:buNone/>
              <a:defRPr sz="30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AU" kern="0" dirty="0" smtClean="0"/>
              <a:t>Brett Marquard </a:t>
            </a:r>
          </a:p>
          <a:p>
            <a:r>
              <a:rPr lang="en-AU" kern="0" dirty="0" smtClean="0"/>
              <a:t>November 17-18, 2015</a:t>
            </a:r>
          </a:p>
          <a:p>
            <a:r>
              <a:rPr lang="en-US" b="1" dirty="0"/>
              <a:t>(Day 2)</a:t>
            </a:r>
          </a:p>
          <a:p>
            <a:endParaRPr lang="en-AU" kern="0" dirty="0"/>
          </a:p>
        </p:txBody>
      </p:sp>
    </p:spTree>
    <p:extLst>
      <p:ext uri="{BB962C8B-B14F-4D97-AF65-F5344CB8AC3E}">
        <p14:creationId xmlns:p14="http://schemas.microsoft.com/office/powerpoint/2010/main" val="1650868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Tooling</a:t>
            </a:r>
            <a:endParaRPr lang="en-US" dirty="0"/>
          </a:p>
        </p:txBody>
      </p:sp>
      <p:sp>
        <p:nvSpPr>
          <p:cNvPr id="3" name="Content Placeholder 2"/>
          <p:cNvSpPr>
            <a:spLocks noGrp="1"/>
          </p:cNvSpPr>
          <p:nvPr>
            <p:ph idx="1"/>
          </p:nvPr>
        </p:nvSpPr>
        <p:spPr/>
        <p:txBody>
          <a:bodyPr/>
          <a:lstStyle/>
          <a:p>
            <a:r>
              <a:rPr lang="en-US" dirty="0" smtClean="0"/>
              <a:t>Your favorite browser</a:t>
            </a:r>
          </a:p>
          <a:p>
            <a:r>
              <a:rPr lang="en-US" dirty="0" smtClean="0"/>
              <a:t>Your favorite XML and JSON editor or:</a:t>
            </a:r>
          </a:p>
          <a:p>
            <a:pPr lvl="1"/>
            <a:r>
              <a:rPr lang="en-US" dirty="0" smtClean="0"/>
              <a:t>JSON: </a:t>
            </a:r>
            <a:r>
              <a:rPr lang="en-US" dirty="0" smtClean="0">
                <a:hlinkClick r:id="rId2"/>
              </a:rPr>
              <a:t>http://www.jsoneditoronline.org/</a:t>
            </a:r>
            <a:endParaRPr lang="en-US" dirty="0" smtClean="0"/>
          </a:p>
          <a:p>
            <a:pPr lvl="1"/>
            <a:r>
              <a:rPr lang="en-US" dirty="0" smtClean="0"/>
              <a:t>XML: download trial version of </a:t>
            </a:r>
            <a:r>
              <a:rPr lang="en-US" dirty="0" err="1" smtClean="0"/>
              <a:t>XMLSpy</a:t>
            </a:r>
            <a:r>
              <a:rPr lang="en-US" dirty="0" smtClean="0"/>
              <a:t> or Oxygen</a:t>
            </a:r>
          </a:p>
          <a:p>
            <a:r>
              <a:rPr lang="en-US" dirty="0" smtClean="0"/>
              <a:t>HTTP tool (one of)</a:t>
            </a:r>
          </a:p>
          <a:p>
            <a:pPr lvl="1"/>
            <a:r>
              <a:rPr lang="en-US" dirty="0" smtClean="0"/>
              <a:t>“Chrome Poster” (</a:t>
            </a:r>
            <a:r>
              <a:rPr lang="en-US" dirty="0" err="1" smtClean="0"/>
              <a:t>Zhiping</a:t>
            </a:r>
            <a:r>
              <a:rPr lang="en-US" dirty="0" smtClean="0"/>
              <a:t> Deng)</a:t>
            </a:r>
          </a:p>
          <a:p>
            <a:pPr lvl="1"/>
            <a:r>
              <a:rPr lang="en-US" dirty="0" smtClean="0"/>
              <a:t>Firefox “Poster” (Alex </a:t>
            </a:r>
            <a:r>
              <a:rPr lang="en-US" dirty="0" err="1" smtClean="0"/>
              <a:t>Milowski</a:t>
            </a:r>
            <a:r>
              <a:rPr lang="en-US" dirty="0" smtClean="0"/>
              <a:t>)</a:t>
            </a:r>
          </a:p>
          <a:p>
            <a:pPr lvl="1"/>
            <a:r>
              <a:rPr lang="en-US" dirty="0" smtClean="0">
                <a:hlinkClick r:id="rId3"/>
              </a:rPr>
              <a:t>http://www.telerik.com/fiddler</a:t>
            </a:r>
            <a:endParaRPr lang="en-US" dirty="0" smtClean="0"/>
          </a:p>
          <a:p>
            <a:r>
              <a:rPr lang="en-US" dirty="0" smtClean="0"/>
              <a:t>Java, C#, Delphi, etc. environment</a:t>
            </a:r>
          </a:p>
        </p:txBody>
      </p:sp>
      <p:sp>
        <p:nvSpPr>
          <p:cNvPr id="5" name="Slide Number Placeholder 4"/>
          <p:cNvSpPr>
            <a:spLocks noGrp="1"/>
          </p:cNvSpPr>
          <p:nvPr>
            <p:ph type="sldNum" sz="quarter" idx="4"/>
          </p:nvPr>
        </p:nvSpPr>
        <p:spPr/>
        <p:txBody>
          <a:bodyPr/>
          <a:lstStyle/>
          <a:p>
            <a:fld id="{5CC3E5C4-3E2B-40F1-9F2B-C46CEB0C88DF}" type="slidenum">
              <a:rPr lang="en-CA" smtClean="0"/>
              <a:pPr/>
              <a:t>15</a:t>
            </a:fld>
            <a:endParaRPr lang="en-CA"/>
          </a:p>
        </p:txBody>
      </p:sp>
    </p:spTree>
    <p:extLst>
      <p:ext uri="{BB962C8B-B14F-4D97-AF65-F5344CB8AC3E}">
        <p14:creationId xmlns:p14="http://schemas.microsoft.com/office/powerpoint/2010/main" val="358614903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Check</a:t>
            </a:r>
            <a:endParaRPr lang="en-US" dirty="0"/>
          </a:p>
        </p:txBody>
      </p:sp>
      <p:sp>
        <p:nvSpPr>
          <p:cNvPr id="3" name="Content Placeholder 2"/>
          <p:cNvSpPr>
            <a:spLocks noGrp="1"/>
          </p:cNvSpPr>
          <p:nvPr>
            <p:ph idx="1"/>
          </p:nvPr>
        </p:nvSpPr>
        <p:spPr/>
        <p:txBody>
          <a:bodyPr/>
          <a:lstStyle/>
          <a:p>
            <a:r>
              <a:rPr lang="en-US" dirty="0" smtClean="0"/>
              <a:t>Too fast?</a:t>
            </a:r>
            <a:r>
              <a:rPr lang="en-US" baseline="0" dirty="0" smtClean="0"/>
              <a:t>  Too slow?</a:t>
            </a:r>
          </a:p>
          <a:p>
            <a:r>
              <a:rPr lang="en-US" baseline="0" dirty="0" smtClean="0"/>
              <a:t>Content at the right level?</a:t>
            </a:r>
          </a:p>
          <a:p>
            <a:r>
              <a:rPr lang="en-US" dirty="0" smtClean="0"/>
              <a:t>Something you’re really hoping we’re going to get to today?</a:t>
            </a:r>
          </a:p>
          <a:p>
            <a:r>
              <a:rPr lang="en-US" dirty="0" smtClean="0"/>
              <a:t>Questions that arose over bar conversations last night?  (Preferably FHIR-related . . . </a:t>
            </a:r>
            <a:r>
              <a:rPr lang="en-US" dirty="0" smtClean="0">
                <a:sym typeface="Wingdings" panose="05000000000000000000" pitchFamily="2" charset="2"/>
              </a:rPr>
              <a:t></a:t>
            </a:r>
            <a:r>
              <a:rPr lang="en-US" dirty="0" smtClean="0"/>
              <a: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150</a:t>
            </a:fld>
            <a:endParaRPr lang="en-CA"/>
          </a:p>
        </p:txBody>
      </p:sp>
    </p:spTree>
    <p:extLst>
      <p:ext uri="{BB962C8B-B14F-4D97-AF65-F5344CB8AC3E}">
        <p14:creationId xmlns:p14="http://schemas.microsoft.com/office/powerpoint/2010/main" val="342595747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151</a:t>
            </a:fld>
            <a:endParaRPr lang="en-CA"/>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676400"/>
            <a:ext cx="6019800" cy="4815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735624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paradigms would you use when?</a:t>
            </a:r>
            <a:endParaRPr lang="en-US" sz="4400" b="1" dirty="0"/>
          </a:p>
        </p:txBody>
      </p:sp>
      <p:graphicFrame>
        <p:nvGraphicFramePr>
          <p:cNvPr id="7" name="Diagram 6"/>
          <p:cNvGraphicFramePr/>
          <p:nvPr>
            <p:extLst>
              <p:ext uri="{D42A27DB-BD31-4B8C-83A1-F6EECF244321}">
                <p14:modId xmlns:p14="http://schemas.microsoft.com/office/powerpoint/2010/main" val="3708044057"/>
              </p:ext>
            </p:extLst>
          </p:nvPr>
        </p:nvGraphicFramePr>
        <p:xfrm>
          <a:off x="3124200" y="3886200"/>
          <a:ext cx="29718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76002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FHIR</a:t>
            </a:r>
            <a:endParaRPr lang="en-US" dirty="0"/>
          </a:p>
        </p:txBody>
      </p:sp>
      <p:sp>
        <p:nvSpPr>
          <p:cNvPr id="3" name="Text Placeholder 2"/>
          <p:cNvSpPr>
            <a:spLocks noGrp="1"/>
          </p:cNvSpPr>
          <p:nvPr>
            <p:ph type="body" idx="1"/>
          </p:nvPr>
        </p:nvSpPr>
        <p:spPr/>
        <p:txBody>
          <a:bodyPr/>
          <a:lstStyle/>
          <a:p>
            <a:r>
              <a:rPr lang="en-US" dirty="0"/>
              <a:t>Searches, Queries, Partitions &amp; Validation</a:t>
            </a:r>
          </a:p>
        </p:txBody>
      </p:sp>
    </p:spTree>
    <p:extLst>
      <p:ext uri="{BB962C8B-B14F-4D97-AF65-F5344CB8AC3E}">
        <p14:creationId xmlns:p14="http://schemas.microsoft.com/office/powerpoint/2010/main" val="125620781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“all” patients</a:t>
            </a:r>
            <a:endParaRPr lang="en-US" dirty="0"/>
          </a:p>
        </p:txBody>
      </p:sp>
      <p:sp>
        <p:nvSpPr>
          <p:cNvPr id="5" name="Content Placeholder 4"/>
          <p:cNvSpPr>
            <a:spLocks noGrp="1"/>
          </p:cNvSpPr>
          <p:nvPr>
            <p:ph idx="1"/>
          </p:nvPr>
        </p:nvSpPr>
        <p:spPr/>
        <p:txBody>
          <a:bodyPr/>
          <a:lstStyle/>
          <a:p>
            <a:r>
              <a:rPr lang="en-US" sz="2400" dirty="0" smtClean="0">
                <a:latin typeface="Courier New" pitchFamily="49" charset="0"/>
                <a:cs typeface="Courier New" pitchFamily="49" charset="0"/>
              </a:rPr>
              <a:t>https://server.org/fhir/Patient</a:t>
            </a:r>
            <a:r>
              <a:rPr lang="en-US" sz="2400" dirty="0" smtClean="0"/>
              <a:t/>
            </a:r>
            <a:br>
              <a:rPr lang="en-US" sz="2400" dirty="0" smtClean="0"/>
            </a:br>
            <a:endParaRPr lang="en-US" sz="2400" dirty="0" smtClean="0"/>
          </a:p>
          <a:p>
            <a:r>
              <a:rPr lang="en-US" sz="2400" dirty="0" smtClean="0"/>
              <a:t>Always returns a paged feed</a:t>
            </a:r>
          </a:p>
          <a:p>
            <a:endParaRPr lang="en-US" sz="2400" dirty="0" smtClean="0"/>
          </a:p>
          <a:p>
            <a:r>
              <a:rPr lang="en-US" sz="2400" dirty="0" smtClean="0"/>
              <a:t>Use _count to indicate number of results per page</a:t>
            </a:r>
          </a:p>
          <a:p>
            <a:endParaRPr lang="en-US" sz="2400" dirty="0" smtClean="0"/>
          </a:p>
          <a:p>
            <a:r>
              <a:rPr lang="en-US" sz="2400" dirty="0" smtClean="0"/>
              <a:t>Special case of the “real” search operation:</a:t>
            </a:r>
            <a:br>
              <a:rPr lang="en-US" sz="2400" dirty="0" smtClean="0"/>
            </a:b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https://server.org/fhir/Patient/_search?name=eve</a:t>
            </a:r>
            <a:endParaRPr lang="en-US" sz="2000" dirty="0" smtClean="0"/>
          </a:p>
        </p:txBody>
      </p:sp>
    </p:spTree>
    <p:extLst>
      <p:ext uri="{BB962C8B-B14F-4D97-AF65-F5344CB8AC3E}">
        <p14:creationId xmlns:p14="http://schemas.microsoft.com/office/powerpoint/2010/main" val="89969917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a:t>
            </a:r>
            <a:r>
              <a:rPr lang="en-US" sz="3100" dirty="0" smtClean="0">
                <a:latin typeface="+mn-lt"/>
              </a:rPr>
              <a:t>set of </a:t>
            </a:r>
            <a:r>
              <a:rPr lang="en-US" sz="3100" dirty="0">
                <a:latin typeface="+mn-lt"/>
              </a:rPr>
              <a:t>“standard” search </a:t>
            </a:r>
            <a:r>
              <a:rPr lang="en-US" sz="3100" dirty="0" smtClean="0">
                <a:latin typeface="+mn-lt"/>
              </a:rPr>
              <a:t>operations, so </a:t>
            </a:r>
            <a:r>
              <a:rPr lang="en-US" sz="3100" b="1" dirty="0" smtClean="0">
                <a:latin typeface="+mn-lt"/>
              </a:rPr>
              <a:t>not every element can be searched</a:t>
            </a:r>
            <a:r>
              <a:rPr lang="en-US" sz="3100" dirty="0" smtClean="0">
                <a:latin typeface="+mn-lt"/>
              </a:rPr>
              <a:t> (</a:t>
            </a:r>
            <a:r>
              <a:rPr lang="en-US" sz="3100" smtClean="0">
                <a:latin typeface="+mn-lt"/>
              </a:rPr>
              <a:t>by default)</a:t>
            </a:r>
            <a:r>
              <a:rPr lang="en-US" sz="3100" b="1" smtClean="0">
                <a:latin typeface="+mn-lt"/>
              </a:rPr>
              <a:t>!</a:t>
            </a:r>
            <a:r>
              <a:rPr lang="en-US" sz="3100" smtClean="0">
                <a:latin typeface="+mn-lt"/>
              </a:rPr>
              <a:t>:</a:t>
            </a:r>
            <a:endParaRPr lang="nl-NL" sz="3100" dirty="0">
              <a:latin typeface="+mn-lt"/>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bg1"/>
                </a:solidFill>
                <a:effectLst/>
                <a:latin typeface="Arial" charset="0"/>
              </a:rPr>
              <a:t>Our last search</a:t>
            </a:r>
            <a:r>
              <a:rPr kumimoji="0" lang="en-US" sz="1800" i="0" u="none" strike="noStrike" cap="none" normalizeH="0" dirty="0" smtClean="0">
                <a:ln>
                  <a:noFill/>
                </a:ln>
                <a:solidFill>
                  <a:schemeClr val="bg1"/>
                </a:solidFill>
                <a:effectLst/>
                <a:latin typeface="Arial" charset="0"/>
              </a:rPr>
              <a:t> used this one</a:t>
            </a:r>
            <a:endParaRPr kumimoji="0" lang="nl-NL" sz="180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678701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parameters</a:t>
            </a:r>
            <a:endParaRPr lang="en-US" dirty="0"/>
          </a:p>
        </p:txBody>
      </p:sp>
      <p:sp>
        <p:nvSpPr>
          <p:cNvPr id="5" name="Content Placeholder 4"/>
          <p:cNvSpPr>
            <a:spLocks noGrp="1"/>
          </p:cNvSpPr>
          <p:nvPr>
            <p:ph idx="1"/>
          </p:nvPr>
        </p:nvSpPr>
        <p:spPr/>
        <p:txBody>
          <a:bodyPr/>
          <a:lstStyle/>
          <a:p>
            <a:r>
              <a:rPr lang="en-US" dirty="0" smtClean="0"/>
              <a:t>Specifying multiple parameters finds resources matching all </a:t>
            </a:r>
            <a:r>
              <a:rPr lang="en-US" dirty="0" err="1" smtClean="0"/>
              <a:t>params</a:t>
            </a:r>
            <a:r>
              <a:rPr lang="en-US" dirty="0"/>
              <a:t> </a:t>
            </a:r>
            <a:r>
              <a:rPr lang="en-US" dirty="0">
                <a:sym typeface="Wingdings"/>
              </a:rPr>
              <a:t></a:t>
            </a:r>
            <a:r>
              <a:rPr lang="en-US" dirty="0" smtClean="0"/>
              <a:t> “AND”</a:t>
            </a:r>
          </a:p>
          <a:p>
            <a:r>
              <a:rPr lang="en-US" dirty="0" smtClean="0"/>
              <a:t>Parameters may list multiple values </a:t>
            </a:r>
            <a:r>
              <a:rPr lang="en-US" dirty="0" smtClean="0">
                <a:sym typeface="Wingdings"/>
              </a:rPr>
              <a:t> “OR”</a:t>
            </a:r>
          </a:p>
          <a:p>
            <a:r>
              <a:rPr lang="en-US" dirty="0" smtClean="0">
                <a:sym typeface="Wingdings"/>
              </a:rPr>
              <a:t>Try:</a:t>
            </a:r>
            <a:endParaRPr lang="en-US" dirty="0" smtClean="0">
              <a:latin typeface="Courier New" pitchFamily="49" charset="0"/>
              <a:cs typeface="Courier New" pitchFamily="49" charset="0"/>
            </a:endParaRPr>
          </a:p>
          <a:p>
            <a:pPr marL="457200" lvl="1" indent="0">
              <a:buNone/>
            </a:pPr>
            <a:r>
              <a:rPr lang="en-US" dirty="0" smtClean="0">
                <a:latin typeface="Courier New" pitchFamily="49" charset="0"/>
                <a:cs typeface="Courier New" pitchFamily="49" charset="0"/>
              </a:rPr>
              <a:t>https://server.org/fhir/Patient/_search?birthdate=1972-11-30&amp;language=nl,fr</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76718865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smtClean="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158</a:t>
            </a:fld>
            <a:endParaRPr lang="en-CA"/>
          </a:p>
        </p:txBody>
      </p:sp>
      <p:sp>
        <p:nvSpPr>
          <p:cNvPr id="4" name="Text Placeholder 3"/>
          <p:cNvSpPr>
            <a:spLocks noGrp="1"/>
          </p:cNvSpPr>
          <p:nvPr>
            <p:ph type="body" idx="4294967295"/>
          </p:nvPr>
        </p:nvSpPr>
        <p:spPr/>
        <p:txBody>
          <a:bodyPr/>
          <a:lstStyle/>
          <a:p>
            <a:r>
              <a:rPr lang="en-US" dirty="0" smtClean="0"/>
              <a:t>number: =, =&lt;, =&lt;=, =&gt;, =&gt;=</a:t>
            </a:r>
          </a:p>
          <a:p>
            <a:pPr lvl="1"/>
            <a:r>
              <a:rPr lang="en-US" dirty="0" smtClean="0"/>
              <a:t>Significant digits matter</a:t>
            </a:r>
          </a:p>
          <a:p>
            <a:pPr lvl="0"/>
            <a:r>
              <a:rPr lang="en-US" dirty="0" smtClean="0"/>
              <a:t>date: </a:t>
            </a:r>
            <a:r>
              <a:rPr lang="en-US" dirty="0"/>
              <a:t>=, =&lt;, =&lt;=, =&gt;, </a:t>
            </a:r>
            <a:r>
              <a:rPr lang="en-US" dirty="0" smtClean="0"/>
              <a:t>=&gt;=</a:t>
            </a:r>
          </a:p>
          <a:p>
            <a:pPr lvl="1"/>
            <a:r>
              <a:rPr lang="en-US" dirty="0" smtClean="0"/>
              <a:t>Matches calculated using interval operations</a:t>
            </a:r>
          </a:p>
          <a:p>
            <a:pPr lvl="2"/>
            <a:r>
              <a:rPr lang="en-US" dirty="0" smtClean="0"/>
              <a:t>Precision turns all dates into intervals</a:t>
            </a:r>
          </a:p>
          <a:p>
            <a:r>
              <a:rPr lang="en-US" dirty="0" smtClean="0"/>
              <a:t>string: =</a:t>
            </a:r>
          </a:p>
          <a:p>
            <a:pPr lvl="1"/>
            <a:r>
              <a:rPr lang="en-US" dirty="0" smtClean="0"/>
              <a:t>“contains” search, ignoring case, accents</a:t>
            </a:r>
          </a:p>
          <a:p>
            <a:pPr lvl="1"/>
            <a:r>
              <a:rPr lang="en-US" dirty="0" smtClean="0"/>
              <a:t>Can use :exact to be case and accent-sensitive</a:t>
            </a:r>
          </a:p>
        </p:txBody>
      </p:sp>
    </p:spTree>
    <p:extLst>
      <p:ext uri="{BB962C8B-B14F-4D97-AF65-F5344CB8AC3E}">
        <p14:creationId xmlns:p14="http://schemas.microsoft.com/office/powerpoint/2010/main" val="8768066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159</a:t>
            </a:fld>
            <a:endParaRPr lang="en-CA"/>
          </a:p>
        </p:txBody>
      </p:sp>
      <p:sp>
        <p:nvSpPr>
          <p:cNvPr id="4" name="Text Placeholder 3"/>
          <p:cNvSpPr>
            <a:spLocks noGrp="1"/>
          </p:cNvSpPr>
          <p:nvPr>
            <p:ph type="body" idx="4294967295"/>
          </p:nvPr>
        </p:nvSpPr>
        <p:spPr/>
        <p:txBody>
          <a:bodyPr/>
          <a:lstStyle/>
          <a:p>
            <a:r>
              <a:rPr lang="en-US" dirty="0" smtClean="0"/>
              <a:t>token: =</a:t>
            </a:r>
          </a:p>
          <a:p>
            <a:pPr lvl="1"/>
            <a:r>
              <a:rPr lang="en-US" dirty="0" smtClean="0"/>
              <a:t>[code] matches codes/identifier values independent of system</a:t>
            </a:r>
          </a:p>
          <a:p>
            <a:pPr lvl="1"/>
            <a:r>
              <a:rPr lang="en-US" dirty="0" smtClean="0"/>
              <a:t>[system]|[code/value] matches a specified code or identifier within the specified system</a:t>
            </a:r>
          </a:p>
          <a:p>
            <a:pPr lvl="1"/>
            <a:r>
              <a:rPr lang="en-US" dirty="0" smtClean="0"/>
              <a:t>|[code/value] matches the specified code or identifier in instances where no system is declared</a:t>
            </a:r>
          </a:p>
          <a:p>
            <a:pPr lvl="1"/>
            <a:r>
              <a:rPr lang="en-US" dirty="0" smtClean="0"/>
              <a:t>:text performs a string search on </a:t>
            </a:r>
            <a:r>
              <a:rPr lang="en-US" dirty="0" err="1" smtClean="0"/>
              <a:t>CodeableConcept.text</a:t>
            </a:r>
            <a:r>
              <a:rPr lang="en-US" dirty="0" smtClean="0"/>
              <a:t>, </a:t>
            </a:r>
            <a:r>
              <a:rPr lang="en-US" dirty="0" err="1" smtClean="0"/>
              <a:t>Coding.display</a:t>
            </a:r>
            <a:r>
              <a:rPr lang="en-US" dirty="0" smtClean="0"/>
              <a:t> and </a:t>
            </a:r>
            <a:r>
              <a:rPr lang="en-US" dirty="0" err="1" smtClean="0"/>
              <a:t>Identifier.label</a:t>
            </a:r>
            <a:endParaRPr lang="en-US" dirty="0" smtClean="0"/>
          </a:p>
        </p:txBody>
      </p:sp>
    </p:spTree>
    <p:extLst>
      <p:ext uri="{BB962C8B-B14F-4D97-AF65-F5344CB8AC3E}">
        <p14:creationId xmlns:p14="http://schemas.microsoft.com/office/powerpoint/2010/main" val="25196245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Overview</a:t>
            </a:r>
            <a:endParaRPr lang="en-US" dirty="0"/>
          </a:p>
        </p:txBody>
      </p:sp>
      <p:sp>
        <p:nvSpPr>
          <p:cNvPr id="6" name="Text Placeholder 5"/>
          <p:cNvSpPr>
            <a:spLocks noGrp="1"/>
          </p:cNvSpPr>
          <p:nvPr>
            <p:ph type="body" idx="1"/>
          </p:nvPr>
        </p:nvSpPr>
        <p:spPr/>
        <p:txBody>
          <a:bodyPr/>
          <a:lstStyle/>
          <a:p>
            <a:endParaRPr lang="en-CA"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392299847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160</a:t>
            </a:fld>
            <a:endParaRPr lang="en-CA"/>
          </a:p>
        </p:txBody>
      </p:sp>
      <p:sp>
        <p:nvSpPr>
          <p:cNvPr id="4" name="Text Placeholder 3"/>
          <p:cNvSpPr>
            <a:spLocks noGrp="1"/>
          </p:cNvSpPr>
          <p:nvPr>
            <p:ph type="body" idx="4294967295"/>
          </p:nvPr>
        </p:nvSpPr>
        <p:spPr/>
        <p:txBody>
          <a:bodyPr/>
          <a:lstStyle/>
          <a:p>
            <a:r>
              <a:rPr lang="en-US" dirty="0" smtClean="0"/>
              <a:t>quantity: =, =&lt;, =&gt;, =&lt;=, =&gt;=</a:t>
            </a:r>
          </a:p>
          <a:p>
            <a:pPr lvl="1"/>
            <a:r>
              <a:rPr lang="en-US" dirty="0" smtClean="0"/>
              <a:t>[comparator][number]|[system]|[code]</a:t>
            </a:r>
          </a:p>
          <a:p>
            <a:pPr lvl="1"/>
            <a:r>
              <a:rPr lang="en-US" dirty="0" smtClean="0"/>
              <a:t>Follows rules for number + token together for value + units of quantity</a:t>
            </a:r>
          </a:p>
          <a:p>
            <a:r>
              <a:rPr lang="en-US" dirty="0" smtClean="0"/>
              <a:t>reference: =</a:t>
            </a:r>
          </a:p>
          <a:p>
            <a:pPr lvl="1"/>
            <a:r>
              <a:rPr lang="en-US" dirty="0" smtClean="0"/>
              <a:t>Either the local or absolute id</a:t>
            </a:r>
          </a:p>
          <a:p>
            <a:pPr lvl="1"/>
            <a:r>
              <a:rPr lang="en-US" dirty="0" smtClean="0"/>
              <a:t>:type filters resource type</a:t>
            </a:r>
            <a:endParaRPr lang="en-US" dirty="0"/>
          </a:p>
        </p:txBody>
      </p:sp>
    </p:spTree>
    <p:extLst>
      <p:ext uri="{BB962C8B-B14F-4D97-AF65-F5344CB8AC3E}">
        <p14:creationId xmlns:p14="http://schemas.microsoft.com/office/powerpoint/2010/main" val="76936824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161</a:t>
            </a:fld>
            <a:endParaRPr lang="en-CA"/>
          </a:p>
        </p:txBody>
      </p:sp>
      <p:sp>
        <p:nvSpPr>
          <p:cNvPr id="4" name="Rectangle 3"/>
          <p:cNvSpPr/>
          <p:nvPr/>
        </p:nvSpPr>
        <p:spPr>
          <a:xfrm>
            <a:off x="533400" y="1981200"/>
            <a:ext cx="8001000" cy="1569660"/>
          </a:xfrm>
          <a:prstGeom prst="rect">
            <a:avLst/>
          </a:prstGeom>
        </p:spPr>
        <p:txBody>
          <a:bodyPr wrap="square">
            <a:spAutoFit/>
          </a:bodyPr>
          <a:lstStyle/>
          <a:p>
            <a:r>
              <a:rPr lang="en-US" sz="2000" dirty="0" smtClean="0">
                <a:latin typeface="Courier New" pitchFamily="49" charset="0"/>
                <a:cs typeface="Courier New" pitchFamily="49" charset="0"/>
              </a:rPr>
              <a:t>https://server.org/fhir/Patient/_search   406 hits</a:t>
            </a:r>
          </a:p>
          <a:p>
            <a:r>
              <a:rPr lang="en-US" sz="2000" dirty="0" smtClean="0">
                <a:latin typeface="Courier New" pitchFamily="49" charset="0"/>
                <a:cs typeface="Courier New" pitchFamily="49" charset="0"/>
              </a:rPr>
              <a:t>https://server.org/fhir/Patient?gender=M  234 hits</a:t>
            </a:r>
          </a:p>
          <a:p>
            <a:r>
              <a:rPr lang="en-US" sz="2000" dirty="0" smtClean="0">
                <a:latin typeface="Courier New" pitchFamily="49" charset="0"/>
                <a:cs typeface="Courier New" pitchFamily="49" charset="0"/>
              </a:rPr>
              <a:t>https://server.org/fhir/Patient?gender=F  167 hits</a:t>
            </a: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a:t>
            </a:r>
            <a:r>
              <a:rPr lang="en-US" b="1" dirty="0" smtClean="0">
                <a:solidFill>
                  <a:srgbClr val="FF0000"/>
                </a:solidFill>
                <a:latin typeface="Courier New" pitchFamily="49" charset="0"/>
                <a:cs typeface="Courier New" pitchFamily="49" charset="0"/>
              </a:rPr>
              <a:t>401</a:t>
            </a:r>
          </a:p>
        </p:txBody>
      </p:sp>
      <p:sp>
        <p:nvSpPr>
          <p:cNvPr id="7" name="Rectangle 6"/>
          <p:cNvSpPr/>
          <p:nvPr/>
        </p:nvSpPr>
        <p:spPr>
          <a:xfrm>
            <a:off x="533400" y="4038600"/>
            <a:ext cx="8001000" cy="1846659"/>
          </a:xfrm>
          <a:prstGeom prst="rect">
            <a:avLst/>
          </a:prstGeom>
        </p:spPr>
        <p:txBody>
          <a:bodyPr wrap="square">
            <a:spAutoFit/>
          </a:bodyPr>
          <a:lstStyle/>
          <a:p>
            <a:r>
              <a:rPr lang="en-US" sz="2000" dirty="0" smtClean="0">
                <a:latin typeface="Courier New" pitchFamily="49" charset="0"/>
                <a:cs typeface="Courier New" pitchFamily="49" charset="0"/>
              </a:rPr>
              <a:t>https://server.org/fhir/Patient/_search   406 hits</a:t>
            </a:r>
          </a:p>
          <a:p>
            <a:r>
              <a:rPr lang="en-US" sz="2000" dirty="0" smtClean="0">
                <a:latin typeface="Courier New" pitchFamily="49" charset="0"/>
                <a:cs typeface="Courier New" pitchFamily="49" charset="0"/>
              </a:rPr>
              <a:t>https://server.org/fhir/Patient?gender=M  234 hits</a:t>
            </a:r>
          </a:p>
          <a:p>
            <a:r>
              <a:rPr lang="en-US" sz="2000" dirty="0" smtClean="0">
                <a:latin typeface="Courier New" pitchFamily="49" charset="0"/>
                <a:cs typeface="Courier New" pitchFamily="49" charset="0"/>
              </a:rPr>
              <a:t>https://server.org/fhir/Patient?gender=F  167 hits</a:t>
            </a:r>
          </a:p>
          <a:p>
            <a:r>
              <a:rPr lang="en-US" b="1" dirty="0" smtClean="0">
                <a:latin typeface="Courier New" pitchFamily="49" charset="0"/>
                <a:cs typeface="Courier New" pitchFamily="49" charset="0"/>
              </a:rPr>
              <a:t>https://server.org/fhir/Patient?gender:missing=true 5hits</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+ 5 = </a:t>
            </a:r>
            <a:r>
              <a:rPr lang="en-US" b="1" dirty="0" smtClean="0">
                <a:solidFill>
                  <a:srgbClr val="FF0000"/>
                </a:solidFill>
                <a:latin typeface="Courier New" pitchFamily="49" charset="0"/>
                <a:cs typeface="Courier New" pitchFamily="49" charset="0"/>
              </a:rPr>
              <a:t>406</a:t>
            </a:r>
          </a:p>
        </p:txBody>
      </p:sp>
    </p:spTree>
    <p:extLst>
      <p:ext uri="{BB962C8B-B14F-4D97-AF65-F5344CB8AC3E}">
        <p14:creationId xmlns:p14="http://schemas.microsoft.com/office/powerpoint/2010/main" val="3176410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searches</a:t>
            </a:r>
            <a:endParaRPr lang="en-US" dirty="0"/>
          </a:p>
        </p:txBody>
      </p:sp>
      <p:sp>
        <p:nvSpPr>
          <p:cNvPr id="3" name="Content Placeholder 2"/>
          <p:cNvSpPr>
            <a:spLocks noGrp="1"/>
          </p:cNvSpPr>
          <p:nvPr>
            <p:ph idx="1"/>
          </p:nvPr>
        </p:nvSpPr>
        <p:spPr/>
        <p:txBody>
          <a:bodyPr/>
          <a:lstStyle/>
          <a:p>
            <a:r>
              <a:rPr lang="en-US" dirty="0" smtClean="0"/>
              <a:t>Patient has a search for “name”.</a:t>
            </a:r>
          </a:p>
          <a:p>
            <a:r>
              <a:rPr lang="en-US" dirty="0" smtClean="0"/>
              <a:t>Observation has a search for “subject” (the id of the Patient, Group or Device)</a:t>
            </a:r>
          </a:p>
          <a:p>
            <a:r>
              <a:rPr lang="en-US" dirty="0" smtClean="0"/>
              <a:t>How do I find Observations for a patient, searching using his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162</a:t>
            </a:fld>
            <a:endParaRPr lang="en-CA"/>
          </a:p>
        </p:txBody>
      </p:sp>
    </p:spTree>
    <p:extLst>
      <p:ext uri="{BB962C8B-B14F-4D97-AF65-F5344CB8AC3E}">
        <p14:creationId xmlns:p14="http://schemas.microsoft.com/office/powerpoint/2010/main" val="23631627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queries in 1</a:t>
            </a:r>
            <a:endParaRPr lang="en-US" dirty="0"/>
          </a:p>
        </p:txBody>
      </p:sp>
      <p:sp>
        <p:nvSpPr>
          <p:cNvPr id="3" name="Content Placeholder 2"/>
          <p:cNvSpPr>
            <a:spLocks noGrp="1"/>
          </p:cNvSpPr>
          <p:nvPr>
            <p:ph idx="1"/>
          </p:nvPr>
        </p:nvSpPr>
        <p:spPr/>
        <p:txBody>
          <a:bodyPr/>
          <a:lstStyle/>
          <a:p>
            <a:r>
              <a:rPr lang="en-US" dirty="0" smtClean="0"/>
              <a:t>You (as a client) don’t need to do separate operations, just one:</a:t>
            </a:r>
          </a:p>
          <a:p>
            <a:endParaRPr lang="en-US" dirty="0" smtClean="0"/>
          </a:p>
          <a:p>
            <a:pPr marL="0" indent="0">
              <a:buNone/>
            </a:pPr>
            <a:r>
              <a:rPr lang="en-US" sz="2400" dirty="0" smtClean="0">
                <a:latin typeface="Courier New" pitchFamily="49" charset="0"/>
                <a:cs typeface="Courier New" pitchFamily="49" charset="0"/>
              </a:rPr>
              <a:t>https://server.com/fhir/Observation/_search?</a:t>
            </a:r>
          </a:p>
          <a:p>
            <a:pPr marL="0" indent="0">
              <a:buNone/>
            </a:pPr>
            <a:r>
              <a:rPr lang="en-US" sz="2400" dirty="0" smtClean="0">
                <a:latin typeface="Courier New" pitchFamily="49" charset="0"/>
                <a:cs typeface="Courier New" pitchFamily="49" charset="0"/>
              </a:rPr>
              <a:t>	subject.name=</a:t>
            </a:r>
            <a:r>
              <a:rPr lang="en-US" sz="2400" dirty="0" err="1" smtClean="0">
                <a:latin typeface="Courier New" pitchFamily="49" charset="0"/>
                <a:cs typeface="Courier New" pitchFamily="49" charset="0"/>
              </a:rPr>
              <a:t>jim</a:t>
            </a:r>
            <a:endParaRPr lang="en-US" sz="2400" dirty="0" smtClean="0">
              <a:latin typeface="Courier New" pitchFamily="49" charset="0"/>
              <a:cs typeface="Courier New" pitchFamily="49" charset="0"/>
            </a:endParaRPr>
          </a:p>
          <a:p>
            <a:pPr marL="0" indent="0">
              <a:buNone/>
            </a:pPr>
            <a:endParaRPr lang="en-US" sz="2400" dirty="0" smtClean="0">
              <a:latin typeface="Courier New" pitchFamily="49" charset="0"/>
              <a:cs typeface="Courier New" pitchFamily="49" charset="0"/>
            </a:endParaRPr>
          </a:p>
          <a:p>
            <a:pPr marL="0" indent="0">
              <a:buNone/>
            </a:pPr>
            <a:r>
              <a:rPr lang="en-US" dirty="0" smtClean="0"/>
              <a:t>But note: this still only works on the </a:t>
            </a:r>
            <a:r>
              <a:rPr lang="en-US" u="sng" dirty="0" smtClean="0"/>
              <a:t>predefined search parameters</a:t>
            </a:r>
            <a:r>
              <a:rPr lang="en-US" dirty="0" smtClean="0"/>
              <a:t>. You cannot just use any property of the resource.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163</a:t>
            </a:fld>
            <a:endParaRPr lang="en-CA"/>
          </a:p>
        </p:txBody>
      </p:sp>
    </p:spTree>
    <p:extLst>
      <p:ext uri="{BB962C8B-B14F-4D97-AF65-F5344CB8AC3E}">
        <p14:creationId xmlns:p14="http://schemas.microsoft.com/office/powerpoint/2010/main" val="346284816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optimizations</a:t>
            </a:r>
            <a:endParaRPr lang="en-US" dirty="0"/>
          </a:p>
        </p:txBody>
      </p:sp>
      <p:sp>
        <p:nvSpPr>
          <p:cNvPr id="3" name="Content Placeholder 2"/>
          <p:cNvSpPr>
            <a:spLocks noGrp="1"/>
          </p:cNvSpPr>
          <p:nvPr>
            <p:ph idx="1"/>
          </p:nvPr>
        </p:nvSpPr>
        <p:spPr/>
        <p:txBody>
          <a:bodyPr/>
          <a:lstStyle/>
          <a:p>
            <a:r>
              <a:rPr lang="en-US" dirty="0" smtClean="0"/>
              <a:t>Say we do:</a:t>
            </a:r>
          </a:p>
          <a:p>
            <a:pPr lvl="1"/>
            <a:r>
              <a:rPr lang="en-US" dirty="0" smtClean="0"/>
              <a:t>https://fhir.com/fhir/Observation?date=2014-01-20</a:t>
            </a:r>
          </a:p>
          <a:p>
            <a:pPr lvl="1"/>
            <a:r>
              <a:rPr lang="en-US" dirty="0" smtClean="0"/>
              <a:t>We get back: a Bundle with 0..* “Observations”</a:t>
            </a:r>
          </a:p>
          <a:p>
            <a:r>
              <a:rPr lang="en-US" dirty="0" smtClean="0"/>
              <a:t>Now, usually, wouldn’t we want the Patient information too?  =&gt; Need to do “N” queries for the Observation’s “subject”</a:t>
            </a:r>
          </a:p>
          <a:p>
            <a:r>
              <a:rPr lang="en-US" dirty="0" smtClean="0"/>
              <a:t>Quicker:</a:t>
            </a:r>
          </a:p>
          <a:p>
            <a:pPr marL="400050" lvl="1" indent="0">
              <a:buNone/>
            </a:pPr>
            <a:r>
              <a:rPr lang="en-US" b="1" dirty="0" smtClean="0"/>
              <a:t>	?_include=</a:t>
            </a:r>
            <a:r>
              <a:rPr lang="en-US" b="1" dirty="0" err="1" smtClean="0"/>
              <a:t>Observation.subject</a:t>
            </a:r>
            <a:endParaRPr lang="en-US" b="1" dirty="0" smtClean="0"/>
          </a:p>
          <a:p>
            <a:pPr marL="800100" lvl="2" indent="0">
              <a:buNone/>
            </a:pPr>
            <a:r>
              <a:rPr lang="en-US" dirty="0" smtClean="0"/>
              <a:t>Returns both Observations + Patients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164</a:t>
            </a:fld>
            <a:endParaRPr lang="en-CA"/>
          </a:p>
        </p:txBody>
      </p:sp>
    </p:spTree>
    <p:extLst>
      <p:ext uri="{BB962C8B-B14F-4D97-AF65-F5344CB8AC3E}">
        <p14:creationId xmlns:p14="http://schemas.microsoft.com/office/powerpoint/2010/main" val="389502402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Reverse Include</a:t>
            </a:r>
            <a:endParaRPr lang="en-CA" dirty="0"/>
          </a:p>
        </p:txBody>
      </p:sp>
      <p:sp>
        <p:nvSpPr>
          <p:cNvPr id="3" name="Content Placeholder 2"/>
          <p:cNvSpPr>
            <a:spLocks noGrp="1"/>
          </p:cNvSpPr>
          <p:nvPr>
            <p:ph idx="1"/>
          </p:nvPr>
        </p:nvSpPr>
        <p:spPr/>
        <p:txBody>
          <a:bodyPr/>
          <a:lstStyle/>
          <a:p>
            <a:r>
              <a:rPr lang="en-CA" dirty="0" smtClean="0"/>
              <a:t>You can also do the reverse.  E.g. Give me this patient and all the observations that point to them (careful – this could be a large set . . .)</a:t>
            </a:r>
          </a:p>
          <a:p>
            <a:r>
              <a:rPr lang="en-CA" dirty="0" err="1" smtClean="0"/>
              <a:t>Patient?_revinclude</a:t>
            </a:r>
            <a:r>
              <a:rPr lang="en-CA" dirty="0" smtClean="0"/>
              <a:t>=</a:t>
            </a:r>
            <a:r>
              <a:rPr lang="en-CA" dirty="0" err="1" smtClean="0"/>
              <a:t>Observation.subject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165</a:t>
            </a:fld>
            <a:endParaRPr lang="en-CA"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Composites</a:t>
            </a:r>
            <a:endParaRPr lang="en-US" dirty="0"/>
          </a:p>
        </p:txBody>
      </p:sp>
      <p:sp>
        <p:nvSpPr>
          <p:cNvPr id="3" name="Content Placeholder 2"/>
          <p:cNvSpPr>
            <a:spLocks noGrp="1"/>
          </p:cNvSpPr>
          <p:nvPr>
            <p:ph idx="1"/>
          </p:nvPr>
        </p:nvSpPr>
        <p:spPr/>
        <p:txBody>
          <a:bodyPr/>
          <a:lstStyle/>
          <a:p>
            <a:r>
              <a:rPr lang="en-US" dirty="0" smtClean="0"/>
              <a:t>What if I want to find all groups with a characteristic of “eye color = green”</a:t>
            </a:r>
          </a:p>
          <a:p>
            <a:pPr lvl="1"/>
            <a:r>
              <a:rPr lang="en-US" dirty="0" err="1" smtClean="0"/>
              <a:t>Group?characteristic</a:t>
            </a:r>
            <a:r>
              <a:rPr lang="en-US" dirty="0" smtClean="0"/>
              <a:t>=eye </a:t>
            </a:r>
            <a:r>
              <a:rPr lang="en-US" dirty="0" err="1" smtClean="0"/>
              <a:t>color&amp;value</a:t>
            </a:r>
            <a:r>
              <a:rPr lang="en-US" dirty="0" smtClean="0"/>
              <a:t>=green</a:t>
            </a:r>
          </a:p>
          <a:p>
            <a:pPr lvl="1"/>
            <a:r>
              <a:rPr lang="en-US" dirty="0" smtClean="0"/>
              <a:t>Result: instance with characteristics of “eye color=blue” and “favorite color=green”</a:t>
            </a:r>
          </a:p>
          <a:p>
            <a:r>
              <a:rPr lang="en-US" dirty="0" smtClean="0"/>
              <a:t>Solution</a:t>
            </a:r>
          </a:p>
          <a:p>
            <a:pPr lvl="1"/>
            <a:r>
              <a:rPr lang="en-US" dirty="0" err="1" smtClean="0"/>
              <a:t>Group:characteristic-value</a:t>
            </a:r>
            <a:r>
              <a:rPr lang="en-US" dirty="0" smtClean="0"/>
              <a:t>=eye </a:t>
            </a:r>
            <a:r>
              <a:rPr lang="en-US" dirty="0" err="1" smtClean="0"/>
              <a:t>color$green</a:t>
            </a:r>
            <a:endParaRPr lang="en-US" dirty="0" smtClean="0"/>
          </a:p>
          <a:p>
            <a:pPr lvl="1"/>
            <a:endParaRPr lang="en-US" dirty="0"/>
          </a:p>
          <a:p>
            <a:pPr marL="457200" lvl="1" indent="0">
              <a:buNone/>
            </a:pPr>
            <a:r>
              <a:rPr lang="en-US" dirty="0" smtClean="0"/>
              <a:t>(don’t forget to escape the blank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166</a:t>
            </a:fld>
            <a:endParaRPr lang="en-CA"/>
          </a:p>
        </p:txBody>
      </p:sp>
    </p:spTree>
    <p:extLst>
      <p:ext uri="{BB962C8B-B14F-4D97-AF65-F5344CB8AC3E}">
        <p14:creationId xmlns:p14="http://schemas.microsoft.com/office/powerpoint/2010/main" val="83261287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parameters</a:t>
            </a:r>
            <a:endParaRPr lang="en-US" dirty="0"/>
          </a:p>
        </p:txBody>
      </p:sp>
      <p:sp>
        <p:nvSpPr>
          <p:cNvPr id="3" name="Content Placeholder 2"/>
          <p:cNvSpPr>
            <a:spLocks noGrp="1"/>
          </p:cNvSpPr>
          <p:nvPr>
            <p:ph idx="1"/>
          </p:nvPr>
        </p:nvSpPr>
        <p:spPr/>
        <p:txBody>
          <a:bodyPr/>
          <a:lstStyle/>
          <a:p>
            <a:r>
              <a:rPr lang="en-US" dirty="0" smtClean="0"/>
              <a:t>Just as FHIR doesn’t define all possible data elements, we don’t all possible parameters</a:t>
            </a:r>
          </a:p>
          <a:p>
            <a:r>
              <a:rPr lang="en-US" dirty="0" smtClean="0"/>
              <a:t>Extension search parameters defined using Profiles</a:t>
            </a:r>
          </a:p>
          <a:p>
            <a:r>
              <a:rPr lang="en-US" dirty="0" smtClean="0"/>
              <a:t>Conformance Statements identify what extension parameters are supported and what they’re called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167</a:t>
            </a:fld>
            <a:endParaRPr lang="en-CA"/>
          </a:p>
        </p:txBody>
      </p:sp>
    </p:spTree>
    <p:extLst>
      <p:ext uri="{BB962C8B-B14F-4D97-AF65-F5344CB8AC3E}">
        <p14:creationId xmlns:p14="http://schemas.microsoft.com/office/powerpoint/2010/main" val="30932910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r>
              <a:rPr lang="en-US" dirty="0" smtClean="0"/>
              <a:t>Use _</a:t>
            </a:r>
            <a:r>
              <a:rPr lang="en-US" dirty="0" err="1" smtClean="0"/>
              <a:t>sort:asc</a:t>
            </a:r>
            <a:r>
              <a:rPr lang="en-US" dirty="0" smtClean="0"/>
              <a:t> or _</a:t>
            </a:r>
            <a:r>
              <a:rPr lang="en-US" dirty="0" err="1" smtClean="0"/>
              <a:t>sort:desc</a:t>
            </a:r>
            <a:r>
              <a:rPr lang="en-US" dirty="0" smtClean="0"/>
              <a:t> to control sort</a:t>
            </a:r>
          </a:p>
          <a:p>
            <a:pPr lvl="1"/>
            <a:r>
              <a:rPr lang="en-US" dirty="0" smtClean="0"/>
              <a:t>E.g. </a:t>
            </a:r>
            <a:r>
              <a:rPr lang="en-US" dirty="0" smtClean="0">
                <a:latin typeface="Courier New" panose="02070309020205020404" pitchFamily="49" charset="0"/>
                <a:cs typeface="Courier New" panose="02070309020205020404" pitchFamily="49" charset="0"/>
              </a:rPr>
              <a:t>Observation?_</a:t>
            </a:r>
            <a:r>
              <a:rPr lang="en-US" dirty="0" err="1" smtClean="0">
                <a:latin typeface="Courier New" panose="02070309020205020404" pitchFamily="49" charset="0"/>
                <a:cs typeface="Courier New" panose="02070309020205020404" pitchFamily="49" charset="0"/>
              </a:rPr>
              <a:t>sort:asc</a:t>
            </a:r>
            <a:r>
              <a:rPr lang="en-US" dirty="0" smtClean="0">
                <a:latin typeface="Courier New" panose="02070309020205020404" pitchFamily="49" charset="0"/>
                <a:cs typeface="Courier New" panose="02070309020205020404" pitchFamily="49" charset="0"/>
              </a:rPr>
              <a:t>=name&amp;_</a:t>
            </a:r>
            <a:r>
              <a:rPr lang="en-US" dirty="0" err="1" smtClean="0">
                <a:latin typeface="Courier New" panose="02070309020205020404" pitchFamily="49" charset="0"/>
                <a:cs typeface="Courier New" panose="02070309020205020404" pitchFamily="49" charset="0"/>
              </a:rPr>
              <a:t>sort:desc</a:t>
            </a:r>
            <a:r>
              <a:rPr lang="en-US" dirty="0" smtClean="0">
                <a:latin typeface="Courier New" panose="02070309020205020404" pitchFamily="49" charset="0"/>
                <a:cs typeface="Courier New" panose="02070309020205020404" pitchFamily="49" charset="0"/>
              </a:rPr>
              <a:t>=date</a:t>
            </a:r>
          </a:p>
          <a:p>
            <a:pPr lvl="1"/>
            <a:r>
              <a:rPr lang="en-US" dirty="0" smtClean="0"/>
              <a:t>Sorts observations of the same type together, newest first</a:t>
            </a:r>
            <a:endParaRPr lang="en-US" dirty="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168</a:t>
            </a:fld>
            <a:endParaRPr lang="en-CA"/>
          </a:p>
        </p:txBody>
      </p:sp>
    </p:spTree>
    <p:extLst>
      <p:ext uri="{BB962C8B-B14F-4D97-AF65-F5344CB8AC3E}">
        <p14:creationId xmlns:p14="http://schemas.microsoft.com/office/powerpoint/2010/main" val="293587017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a:t>
            </a:r>
            <a:endParaRPr lang="en-US" dirty="0"/>
          </a:p>
        </p:txBody>
      </p:sp>
      <p:sp>
        <p:nvSpPr>
          <p:cNvPr id="3" name="Content Placeholder 2"/>
          <p:cNvSpPr>
            <a:spLocks noGrp="1"/>
          </p:cNvSpPr>
          <p:nvPr>
            <p:ph idx="1"/>
          </p:nvPr>
        </p:nvSpPr>
        <p:spPr/>
        <p:txBody>
          <a:bodyPr/>
          <a:lstStyle/>
          <a:p>
            <a:r>
              <a:rPr lang="en-US" dirty="0" smtClean="0"/>
              <a:t>RFC 5005 defines a mechanism for paging through a feed</a:t>
            </a:r>
          </a:p>
          <a:p>
            <a:endParaRPr lang="en-US" dirty="0" smtClean="0"/>
          </a:p>
          <a:p>
            <a:endParaRPr lang="en-US" dirty="0" smtClean="0"/>
          </a:p>
          <a:p>
            <a:r>
              <a:rPr lang="en-US" dirty="0" smtClean="0"/>
              <a:t>Keep in mind that paging can be tricky in a stateless environment</a:t>
            </a:r>
          </a:p>
          <a:p>
            <a:pPr lvl="1"/>
            <a:r>
              <a:rPr lang="en-US" dirty="0" smtClean="0"/>
              <a:t>Result set can change</a:t>
            </a:r>
          </a:p>
          <a:p>
            <a:pPr lvl="1"/>
            <a:r>
              <a:rPr lang="en-US" dirty="0" smtClean="0"/>
              <a:t>Don’t want to accidentally miss data when paging forward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169</a:t>
            </a:fld>
            <a:endParaRPr lang="en-CA"/>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025" y="2929566"/>
            <a:ext cx="8232775" cy="899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1027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are the pain-points of interoperability?</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24647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Some resources can be “big”</a:t>
            </a:r>
          </a:p>
          <a:p>
            <a:pPr lvl="1"/>
            <a:r>
              <a:rPr lang="en-US" dirty="0" smtClean="0"/>
              <a:t>e.g. Patient with pictures &amp; lots of contacts</a:t>
            </a:r>
          </a:p>
          <a:p>
            <a:pPr lvl="1"/>
            <a:r>
              <a:rPr lang="en-US" dirty="0" smtClean="0"/>
              <a:t>10MB JSON result set is bad when you’re an Android app presenting a list of 100 patients for a clinician to scroll through</a:t>
            </a:r>
          </a:p>
          <a:p>
            <a:r>
              <a:rPr lang="en-US" dirty="0" smtClean="0"/>
              <a:t>Solution: </a:t>
            </a:r>
            <a:r>
              <a:rPr lang="en-US" dirty="0" smtClean="0">
                <a:latin typeface="Courier New" panose="02070309020205020404" pitchFamily="49" charset="0"/>
                <a:cs typeface="Courier New" panose="02070309020205020404" pitchFamily="49" charset="0"/>
              </a:rPr>
              <a:t>_summary=true</a:t>
            </a:r>
            <a:r>
              <a:rPr lang="en-US" dirty="0" smtClean="0"/>
              <a:t> strips a resource’s elements down to those most likely to be useful in a “list” view.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170</a:t>
            </a:fld>
            <a:endParaRPr lang="en-CA"/>
          </a:p>
        </p:txBody>
      </p:sp>
    </p:spTree>
    <p:extLst>
      <p:ext uri="{BB962C8B-B14F-4D97-AF65-F5344CB8AC3E}">
        <p14:creationId xmlns:p14="http://schemas.microsoft.com/office/powerpoint/2010/main" val="209227155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Partitions</a:t>
            </a:r>
            <a:endParaRPr lang="en-US" dirty="0"/>
          </a:p>
        </p:txBody>
      </p:sp>
      <p:sp>
        <p:nvSpPr>
          <p:cNvPr id="3" name="Content Placeholder 2"/>
          <p:cNvSpPr>
            <a:spLocks noGrp="1"/>
          </p:cNvSpPr>
          <p:nvPr>
            <p:ph idx="1"/>
          </p:nvPr>
        </p:nvSpPr>
        <p:spPr/>
        <p:txBody>
          <a:bodyPr/>
          <a:lstStyle/>
          <a:p>
            <a:r>
              <a:rPr lang="en-US" dirty="0" smtClean="0"/>
              <a:t>Some system designs</a:t>
            </a:r>
            <a:r>
              <a:rPr lang="en-US" baseline="0" dirty="0" smtClean="0"/>
              <a:t> like to enforce security based on URL.  For them</a:t>
            </a:r>
          </a:p>
          <a:p>
            <a:pPr lvl="1"/>
            <a:r>
              <a:rPr lang="en-US" dirty="0" smtClean="0">
                <a:hlinkClick r:id="rId3"/>
              </a:rPr>
              <a:t>https://example.org/fhir/Patient/1/Observation</a:t>
            </a:r>
            <a:endParaRPr lang="en-US" dirty="0" smtClean="0"/>
          </a:p>
          <a:p>
            <a:pPr marL="363538" lvl="2" indent="0">
              <a:buNone/>
            </a:pPr>
            <a:r>
              <a:rPr lang="en-US" sz="2800" dirty="0" smtClean="0"/>
              <a:t>Is more useful than</a:t>
            </a:r>
          </a:p>
          <a:p>
            <a:pPr lvl="1"/>
            <a:r>
              <a:rPr lang="en-US" dirty="0" smtClean="0">
                <a:hlinkClick r:id="rId4"/>
              </a:rPr>
              <a:t>https://example/fhir/Observation?subject=Patient/1</a:t>
            </a:r>
            <a:endParaRPr lang="en-US" dirty="0" smtClean="0"/>
          </a:p>
          <a:p>
            <a:r>
              <a:rPr lang="en-US" dirty="0" smtClean="0"/>
              <a:t>For that reason, FHIR allows partitioning by Patient, Practitioner, Organization and a few other resources where that is appropriate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171</a:t>
            </a:fld>
            <a:endParaRPr lang="en-CA"/>
          </a:p>
        </p:txBody>
      </p:sp>
    </p:spTree>
    <p:extLst>
      <p:ext uri="{BB962C8B-B14F-4D97-AF65-F5344CB8AC3E}">
        <p14:creationId xmlns:p14="http://schemas.microsoft.com/office/powerpoint/2010/main" val="56549711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by Tag</a:t>
            </a:r>
            <a:endParaRPr lang="en-US" dirty="0"/>
          </a:p>
        </p:txBody>
      </p:sp>
      <p:sp>
        <p:nvSpPr>
          <p:cNvPr id="3" name="Content Placeholder 2"/>
          <p:cNvSpPr>
            <a:spLocks noGrp="1"/>
          </p:cNvSpPr>
          <p:nvPr>
            <p:ph idx="1"/>
          </p:nvPr>
        </p:nvSpPr>
        <p:spPr/>
        <p:txBody>
          <a:bodyPr/>
          <a:lstStyle/>
          <a:p>
            <a:r>
              <a:rPr lang="en-US" dirty="0" smtClean="0"/>
              <a:t>FHIR provides the ability to tag resources to identify profiles, access constraints, workflow, etc.</a:t>
            </a:r>
          </a:p>
          <a:p>
            <a:pPr lvl="1"/>
            <a:r>
              <a:rPr lang="en-US" dirty="0" smtClean="0"/>
              <a:t>(We’ll discuss this more later)</a:t>
            </a:r>
          </a:p>
          <a:p>
            <a:r>
              <a:rPr lang="en-US" dirty="0" smtClean="0"/>
              <a:t>In addition to normal query parameters, it’s also possible to query by tags applied to the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172</a:t>
            </a:fld>
            <a:endParaRPr lang="en-CA"/>
          </a:p>
        </p:txBody>
      </p:sp>
    </p:spTree>
    <p:extLst>
      <p:ext uri="{BB962C8B-B14F-4D97-AF65-F5344CB8AC3E}">
        <p14:creationId xmlns:p14="http://schemas.microsoft.com/office/powerpoint/2010/main" val="103674274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vs. Post</a:t>
            </a:r>
            <a:endParaRPr lang="en-US" dirty="0"/>
          </a:p>
        </p:txBody>
      </p:sp>
      <p:sp>
        <p:nvSpPr>
          <p:cNvPr id="3" name="Content Placeholder 2"/>
          <p:cNvSpPr>
            <a:spLocks noGrp="1"/>
          </p:cNvSpPr>
          <p:nvPr>
            <p:ph idx="1"/>
          </p:nvPr>
        </p:nvSpPr>
        <p:spPr/>
        <p:txBody>
          <a:bodyPr/>
          <a:lstStyle/>
          <a:p>
            <a:r>
              <a:rPr lang="en-US" dirty="0" smtClean="0"/>
              <a:t>Query parameters can be sent either as part of the URL using a GET or as an application/x-www-form-</a:t>
            </a:r>
            <a:r>
              <a:rPr lang="en-US" dirty="0" err="1" smtClean="0"/>
              <a:t>urlencoded</a:t>
            </a:r>
            <a:r>
              <a:rPr lang="en-US" dirty="0" smtClean="0"/>
              <a:t> payload on a post</a:t>
            </a:r>
          </a:p>
          <a:p>
            <a:r>
              <a:rPr lang="en-US" dirty="0" smtClean="0"/>
              <a:t>Some technologies may prefer one over the other.  As well, POST hides query parameters from URL logging, which may provide privacy protections in some environments.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173</a:t>
            </a:fld>
            <a:endParaRPr lang="en-CA"/>
          </a:p>
        </p:txBody>
      </p:sp>
    </p:spTree>
    <p:extLst>
      <p:ext uri="{BB962C8B-B14F-4D97-AF65-F5344CB8AC3E}">
        <p14:creationId xmlns:p14="http://schemas.microsoft.com/office/powerpoint/2010/main" val="134348712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interoperability</a:t>
            </a:r>
            <a:endParaRPr lang="en-US" dirty="0"/>
          </a:p>
        </p:txBody>
      </p:sp>
      <p:sp>
        <p:nvSpPr>
          <p:cNvPr id="3" name="Content Placeholder 2"/>
          <p:cNvSpPr>
            <a:spLocks noGrp="1"/>
          </p:cNvSpPr>
          <p:nvPr>
            <p:ph idx="1"/>
          </p:nvPr>
        </p:nvSpPr>
        <p:spPr/>
        <p:txBody>
          <a:bodyPr/>
          <a:lstStyle/>
          <a:p>
            <a:pPr lvl="0"/>
            <a:r>
              <a:rPr lang="en-US" sz="2800" dirty="0" smtClean="0"/>
              <a:t>FHIR</a:t>
            </a:r>
            <a:r>
              <a:rPr lang="en-US" sz="2800" baseline="0" dirty="0" smtClean="0"/>
              <a:t> has a </a:t>
            </a:r>
            <a:r>
              <a:rPr lang="en-US" sz="2800" b="1" baseline="0" dirty="0" smtClean="0"/>
              <a:t>lot</a:t>
            </a:r>
            <a:r>
              <a:rPr lang="en-US" sz="2800" b="0" baseline="0" dirty="0" smtClean="0"/>
              <a:t> of query capability</a:t>
            </a:r>
          </a:p>
          <a:p>
            <a:pPr lvl="0"/>
            <a:r>
              <a:rPr lang="en-US" sz="2800" b="0" baseline="0" dirty="0" smtClean="0"/>
              <a:t>However . . .</a:t>
            </a:r>
          </a:p>
          <a:p>
            <a:pPr lvl="1"/>
            <a:r>
              <a:rPr lang="en-US" sz="2400" dirty="0" smtClean="0"/>
              <a:t>Almost all of it is optional</a:t>
            </a:r>
          </a:p>
          <a:p>
            <a:pPr lvl="0"/>
            <a:endParaRPr lang="en-US" sz="2800" dirty="0" smtClean="0"/>
          </a:p>
          <a:p>
            <a:pPr lvl="0"/>
            <a:r>
              <a:rPr lang="en-US" sz="2800" dirty="0" smtClean="0"/>
              <a:t>So how do you design a client when you have no clue what the server will support?</a:t>
            </a:r>
          </a:p>
          <a:p>
            <a:pPr lvl="1"/>
            <a:r>
              <a:rPr lang="en-US" sz="2400" dirty="0" smtClean="0"/>
              <a:t>The more generic you want your client to be, the less you should rely on sophisticated</a:t>
            </a:r>
            <a:r>
              <a:rPr lang="en-US" sz="2400" baseline="0" dirty="0" smtClean="0"/>
              <a:t> server capabilities</a:t>
            </a:r>
          </a:p>
          <a:p>
            <a:pPr lvl="1"/>
            <a:r>
              <a:rPr lang="en-US" sz="2400" dirty="0" smtClean="0"/>
              <a:t>Always check the response to see what parameters were actually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174</a:t>
            </a:fld>
            <a:endParaRPr lang="en-CA"/>
          </a:p>
        </p:txBody>
      </p:sp>
    </p:spTree>
    <p:extLst>
      <p:ext uri="{BB962C8B-B14F-4D97-AF65-F5344CB8AC3E}">
        <p14:creationId xmlns:p14="http://schemas.microsoft.com/office/powerpoint/2010/main" val="271986502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#5</a:t>
            </a:r>
            <a:endParaRPr lang="en-US" dirty="0"/>
          </a:p>
        </p:txBody>
      </p:sp>
      <p:sp>
        <p:nvSpPr>
          <p:cNvPr id="3" name="Content Placeholder 2"/>
          <p:cNvSpPr>
            <a:spLocks noGrp="1"/>
          </p:cNvSpPr>
          <p:nvPr>
            <p:ph idx="1"/>
          </p:nvPr>
        </p:nvSpPr>
        <p:spPr/>
        <p:txBody>
          <a:bodyPr/>
          <a:lstStyle/>
          <a:p>
            <a:pPr algn="ctr"/>
            <a:r>
              <a:rPr lang="en-US" sz="3600" dirty="0" smtClean="0">
                <a:latin typeface="+mj-lt"/>
              </a:rPr>
              <a:t>Answer some questions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FHIR questions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176</a:t>
            </a:fld>
            <a:endParaRPr lang="en-CA"/>
          </a:p>
        </p:txBody>
      </p:sp>
      <p:sp>
        <p:nvSpPr>
          <p:cNvPr id="4" name="Text Placeholder 3"/>
          <p:cNvSpPr>
            <a:spLocks noGrp="1"/>
          </p:cNvSpPr>
          <p:nvPr>
            <p:ph type="body" idx="4294967295"/>
          </p:nvPr>
        </p:nvSpPr>
        <p:spPr/>
        <p:txBody>
          <a:bodyPr/>
          <a:lstStyle/>
          <a:p>
            <a:pPr lvl="0"/>
            <a:r>
              <a:rPr lang="en-US" sz="2400" dirty="0" smtClean="0"/>
              <a:t>Summary of all male patient’s born between 1960 and 1980</a:t>
            </a:r>
          </a:p>
          <a:p>
            <a:pPr lvl="0"/>
            <a:r>
              <a:rPr lang="en-US" sz="2400" dirty="0" smtClean="0"/>
              <a:t>All patients of Health Level Seven</a:t>
            </a:r>
          </a:p>
          <a:p>
            <a:pPr lvl="0"/>
            <a:r>
              <a:rPr lang="en-US" sz="2400" dirty="0" smtClean="0"/>
              <a:t>Most recent weight measurement</a:t>
            </a:r>
          </a:p>
          <a:p>
            <a:pPr lvl="0"/>
            <a:r>
              <a:rPr lang="en-US" sz="2400" dirty="0" smtClean="0"/>
              <a:t>Patient van de </a:t>
            </a:r>
            <a:r>
              <a:rPr lang="en-US" sz="2400" dirty="0" err="1" smtClean="0"/>
              <a:t>Heuvel’s</a:t>
            </a:r>
            <a:r>
              <a:rPr lang="en-US" sz="2400" dirty="0" smtClean="0"/>
              <a:t> hemoglobin readings over 6.2 g/</a:t>
            </a:r>
            <a:r>
              <a:rPr lang="en-US" sz="2400" dirty="0" err="1" smtClean="0"/>
              <a:t>dL</a:t>
            </a:r>
            <a:endParaRPr lang="en-US" sz="2400" dirty="0" smtClean="0"/>
          </a:p>
          <a:p>
            <a:pPr lvl="0"/>
            <a:r>
              <a:rPr lang="en-US" sz="2400" dirty="0" smtClean="0"/>
              <a:t>All patients with a confirmed condition of Asthma</a:t>
            </a:r>
          </a:p>
          <a:p>
            <a:pPr lvl="0"/>
            <a:r>
              <a:rPr lang="en-US" sz="2400" dirty="0" smtClean="0"/>
              <a:t>Average blood pressure over the past year for patient smith</a:t>
            </a:r>
          </a:p>
          <a:p>
            <a:pPr lvl="0"/>
            <a:endParaRPr lang="en-US" sz="2400" dirty="0"/>
          </a:p>
        </p:txBody>
      </p:sp>
    </p:spTree>
    <p:extLst>
      <p:ext uri="{BB962C8B-B14F-4D97-AF65-F5344CB8AC3E}">
        <p14:creationId xmlns:p14="http://schemas.microsoft.com/office/powerpoint/2010/main" val="411795395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Searching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177</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and Conformance</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97870982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Many </a:t>
            </a:r>
            <a:r>
              <a:rPr lang="en-US" dirty="0"/>
              <a:t>different contexts in </a:t>
            </a:r>
            <a:r>
              <a:rPr lang="en-US" dirty="0" smtClean="0"/>
              <a:t>healthcare, but a single set of Resources</a:t>
            </a:r>
          </a:p>
          <a:p>
            <a:r>
              <a:rPr lang="en-US" dirty="0" smtClean="0"/>
              <a:t>Need </a:t>
            </a:r>
            <a:r>
              <a:rPr lang="en-US" dirty="0"/>
              <a:t>to be able to describe restrictions </a:t>
            </a:r>
            <a:r>
              <a:rPr lang="en-US" dirty="0" smtClean="0"/>
              <a:t>based on use and context</a:t>
            </a:r>
          </a:p>
          <a:p>
            <a:r>
              <a:rPr lang="en-US" dirty="0" smtClean="0"/>
              <a:t>Allow </a:t>
            </a:r>
            <a:r>
              <a:rPr lang="en-US" dirty="0"/>
              <a:t>for these usage statements </a:t>
            </a:r>
            <a:r>
              <a:rPr lang="en-US" dirty="0" smtClean="0"/>
              <a:t>to:</a:t>
            </a:r>
          </a:p>
          <a:p>
            <a:pPr lvl="1"/>
            <a:r>
              <a:rPr lang="en-US" sz="2400" dirty="0" smtClean="0"/>
              <a:t>Authored in a structured manner</a:t>
            </a:r>
          </a:p>
          <a:p>
            <a:pPr lvl="1"/>
            <a:r>
              <a:rPr lang="en-US" sz="2400" dirty="0" smtClean="0"/>
              <a:t>Published in a repository</a:t>
            </a:r>
          </a:p>
          <a:p>
            <a:pPr lvl="1"/>
            <a:r>
              <a:rPr lang="en-US" sz="2400" dirty="0" smtClean="0"/>
              <a:t>Used </a:t>
            </a:r>
            <a:r>
              <a:rPr lang="en-US" sz="2400" dirty="0"/>
              <a:t>as the basis for </a:t>
            </a:r>
            <a:r>
              <a:rPr lang="en-US" sz="2400" dirty="0" smtClean="0"/>
              <a:t>validation, code</a:t>
            </a:r>
            <a:r>
              <a:rPr lang="en-US" sz="2400" dirty="0"/>
              <a:t>, report and UI generation</a:t>
            </a:r>
            <a:r>
              <a:rPr lang="en-US" sz="2400" dirty="0" smtClean="0"/>
              <a:t>.</a:t>
            </a: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179</a:t>
            </a:fld>
            <a:endParaRPr lang="en-CA" dirty="0"/>
          </a:p>
        </p:txBody>
      </p:sp>
    </p:spTree>
    <p:extLst>
      <p:ext uri="{BB962C8B-B14F-4D97-AF65-F5344CB8AC3E}">
        <p14:creationId xmlns:p14="http://schemas.microsoft.com/office/powerpoint/2010/main" val="1047966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do you hope/expect FHIR to address (and how)?</a:t>
            </a:r>
            <a:endParaRPr lang="en-US" sz="4400" b="1"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943350"/>
            <a:ext cx="3124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39195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Profiles can serve the same purpose as:</a:t>
            </a:r>
          </a:p>
          <a:p>
            <a:pPr lvl="1"/>
            <a:r>
              <a:rPr lang="en-US" dirty="0" smtClean="0"/>
              <a:t>CDA templates &amp; implementation guides</a:t>
            </a:r>
          </a:p>
          <a:p>
            <a:pPr lvl="1"/>
            <a:r>
              <a:rPr lang="en-US" dirty="0" smtClean="0"/>
              <a:t>HL7 v2 “static” profiles</a:t>
            </a:r>
          </a:p>
          <a:p>
            <a:pPr lvl="1"/>
            <a:r>
              <a:rPr lang="en-US" dirty="0" smtClean="0"/>
              <a:t>CIMI implementation guides</a:t>
            </a:r>
          </a:p>
          <a:p>
            <a:pPr lvl="1"/>
            <a:r>
              <a:rPr lang="en-US" dirty="0" smtClean="0"/>
              <a:t>OpenEHR Archetypes &amp; templates</a:t>
            </a:r>
          </a:p>
          <a:p>
            <a:r>
              <a:rPr lang="en-US" dirty="0" smtClean="0"/>
              <a:t>Profiles aren’t mandatory for interoperability, but they improve the degree of it.</a:t>
            </a:r>
          </a:p>
          <a:p>
            <a:r>
              <a:rPr lang="en-US" dirty="0" smtClean="0"/>
              <a:t>Profiles never change meaning of an instance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180</a:t>
            </a:fld>
            <a:endParaRPr lang="en-CA"/>
          </a:p>
        </p:txBody>
      </p:sp>
    </p:spTree>
    <p:extLst>
      <p:ext uri="{BB962C8B-B14F-4D97-AF65-F5344CB8AC3E}">
        <p14:creationId xmlns:p14="http://schemas.microsoft.com/office/powerpoint/2010/main" val="176771133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70526" y="1969173"/>
            <a:ext cx="4398777" cy="3581400"/>
          </a:xfrm>
          <a:prstGeom prst="rect">
            <a:avLst/>
          </a:prstGeom>
        </p:spPr>
      </p:pic>
      <p:sp>
        <p:nvSpPr>
          <p:cNvPr id="2" name="Title 1"/>
          <p:cNvSpPr>
            <a:spLocks noGrp="1"/>
          </p:cNvSpPr>
          <p:nvPr>
            <p:ph type="title"/>
          </p:nvPr>
        </p:nvSpPr>
        <p:spPr/>
        <p:txBody>
          <a:bodyPr/>
          <a:lstStyle/>
          <a:p>
            <a:r>
              <a:rPr lang="en-US" dirty="0" smtClean="0"/>
              <a:t>Profiling a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181</a:t>
            </a:fld>
            <a:endParaRPr lang="en-CA"/>
          </a:p>
        </p:txBody>
      </p:sp>
      <p:sp>
        <p:nvSpPr>
          <p:cNvPr id="5" name="TextBox 4"/>
          <p:cNvSpPr txBox="1"/>
          <p:nvPr/>
        </p:nvSpPr>
        <p:spPr>
          <a:xfrm>
            <a:off x="4922008" y="2051713"/>
            <a:ext cx="3917192" cy="3416320"/>
          </a:xfrm>
          <a:prstGeom prst="rect">
            <a:avLst/>
          </a:prstGeom>
          <a:noFill/>
        </p:spPr>
        <p:txBody>
          <a:bodyPr wrap="square" rtlCol="0">
            <a:spAutoFit/>
          </a:bodyPr>
          <a:lstStyle/>
          <a:p>
            <a:r>
              <a:rPr lang="en-US" dirty="0" smtClean="0"/>
              <a:t>Demand that the identifier uses your national patient identifier</a:t>
            </a:r>
          </a:p>
          <a:p>
            <a:endParaRPr lang="en-US" dirty="0"/>
          </a:p>
          <a:p>
            <a:r>
              <a:rPr lang="en-US" dirty="0" smtClean="0"/>
              <a:t>Limit names to just 1 (instead of 0..*)</a:t>
            </a:r>
          </a:p>
          <a:p>
            <a:endParaRPr lang="en-US" dirty="0"/>
          </a:p>
          <a:p>
            <a:endParaRPr lang="en-US" dirty="0" smtClean="0"/>
          </a:p>
          <a:p>
            <a:r>
              <a:rPr lang="en-US" dirty="0" smtClean="0"/>
              <a:t>Limit </a:t>
            </a:r>
            <a:r>
              <a:rPr lang="en-US" dirty="0" err="1" smtClean="0"/>
              <a:t>maritalStatus</a:t>
            </a:r>
            <a:r>
              <a:rPr lang="en-US" dirty="0" smtClean="0"/>
              <a:t> to another set of codes that extends the one from HL7 international</a:t>
            </a:r>
          </a:p>
          <a:p>
            <a:endParaRPr lang="en-US" dirty="0"/>
          </a:p>
          <a:p>
            <a:r>
              <a:rPr lang="en-US" dirty="0" smtClean="0"/>
              <a:t>Add an extension to support “</a:t>
            </a:r>
            <a:r>
              <a:rPr lang="en-US" dirty="0" err="1" smtClean="0"/>
              <a:t>RaceCode</a:t>
            </a:r>
            <a:r>
              <a:rPr lang="en-US" dirty="0" smtClean="0"/>
              <a:t>”</a:t>
            </a:r>
          </a:p>
        </p:txBody>
      </p:sp>
      <p:cxnSp>
        <p:nvCxnSpPr>
          <p:cNvPr id="7" name="Straight Arrow Connector 6"/>
          <p:cNvCxnSpPr/>
          <p:nvPr/>
        </p:nvCxnSpPr>
        <p:spPr bwMode="auto">
          <a:xfrm flipH="1">
            <a:off x="2362200" y="2286000"/>
            <a:ext cx="2559809" cy="26398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267744" y="3027592"/>
            <a:ext cx="2644740" cy="9660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3923928" y="3886200"/>
            <a:ext cx="988556" cy="40689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381446" y="5257800"/>
            <a:ext cx="1531038" cy="40344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smtClean="0"/>
              <a:t>Note: hardly any mandatory elements in the core spec!</a:t>
            </a:r>
            <a:endParaRPr lang="nl-NL" i="1" dirty="0"/>
          </a:p>
        </p:txBody>
      </p:sp>
    </p:spTree>
    <p:extLst>
      <p:ext uri="{BB962C8B-B14F-4D97-AF65-F5344CB8AC3E}">
        <p14:creationId xmlns:p14="http://schemas.microsoft.com/office/powerpoint/2010/main" val="269225675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&amp; published</a:t>
            </a:r>
            <a:endParaRPr lang="en-US" dirty="0"/>
          </a:p>
        </p:txBody>
      </p:sp>
      <p:sp>
        <p:nvSpPr>
          <p:cNvPr id="3" name="Content Placeholder 2"/>
          <p:cNvSpPr>
            <a:spLocks noGrp="1"/>
          </p:cNvSpPr>
          <p:nvPr>
            <p:ph idx="1"/>
          </p:nvPr>
        </p:nvSpPr>
        <p:spPr/>
        <p:txBody>
          <a:bodyPr/>
          <a:lstStyle/>
          <a:p>
            <a:r>
              <a:rPr lang="en-US" dirty="0" smtClean="0"/>
              <a:t>A Profile is just a “normal” Resource</a:t>
            </a:r>
          </a:p>
          <a:p>
            <a:pPr lvl="1"/>
            <a:r>
              <a:rPr lang="en-US" dirty="0" smtClean="0"/>
              <a:t>Any FHIR server could serve Profiles (just like Patients, Observations, etc…)</a:t>
            </a:r>
          </a:p>
          <a:p>
            <a:pPr lvl="1"/>
            <a:r>
              <a:rPr lang="en-US" dirty="0" smtClean="0"/>
              <a:t>So, any FHIR server is a profile repository!</a:t>
            </a:r>
          </a:p>
          <a:p>
            <a:pPr lvl="1"/>
            <a:r>
              <a:rPr lang="en-US" dirty="0" smtClean="0"/>
              <a:t>You can send a resource and the profile it conforms to in the same bundle</a:t>
            </a:r>
          </a:p>
          <a:p>
            <a:endParaRPr lang="en-US" dirty="0" smtClean="0"/>
          </a:p>
          <a:p>
            <a:r>
              <a:rPr lang="en-US" dirty="0" smtClean="0"/>
              <a:t>A resource is simply referred to by its URI:</a:t>
            </a:r>
          </a:p>
          <a:p>
            <a:pPr marL="742950" lvl="2" indent="-342900">
              <a:buSzPct val="75000"/>
            </a:pPr>
            <a:r>
              <a:rPr lang="en-US" dirty="0"/>
              <a:t>e.g. </a:t>
            </a:r>
            <a:r>
              <a:rPr lang="en-US" dirty="0" smtClean="0"/>
              <a:t>https://hl7.org/fhir/Profile/iso-21090</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182</a:t>
            </a:fld>
            <a:endParaRPr lang="en-CA"/>
          </a:p>
        </p:txBody>
      </p:sp>
    </p:spTree>
    <p:extLst>
      <p:ext uri="{BB962C8B-B14F-4D97-AF65-F5344CB8AC3E}">
        <p14:creationId xmlns:p14="http://schemas.microsoft.com/office/powerpoint/2010/main" val="330481952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profiles</a:t>
            </a:r>
            <a:endParaRPr lang="en-US" dirty="0"/>
          </a:p>
        </p:txBody>
      </p:sp>
      <p:sp>
        <p:nvSpPr>
          <p:cNvPr id="3" name="Content Placeholder 2"/>
          <p:cNvSpPr>
            <a:spLocks noGrp="1"/>
          </p:cNvSpPr>
          <p:nvPr>
            <p:ph idx="1"/>
          </p:nvPr>
        </p:nvSpPr>
        <p:spPr/>
        <p:txBody>
          <a:bodyPr/>
          <a:lstStyle/>
          <a:p>
            <a:r>
              <a:rPr lang="en-US" dirty="0" smtClean="0"/>
              <a:t>When communicating a resource, you can indicate the profiles it conforms to.</a:t>
            </a:r>
          </a:p>
          <a:p>
            <a:r>
              <a:rPr lang="en-US" dirty="0" smtClean="0"/>
              <a:t>A server might explicitly state it only accepts resources conforming to a certain profile (and verify!)</a:t>
            </a:r>
          </a:p>
          <a:p>
            <a:r>
              <a:rPr lang="en-US" dirty="0" smtClean="0"/>
              <a:t>You can ask a FHIR server to validate a resource against a given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183</a:t>
            </a:fld>
            <a:endParaRPr lang="en-CA"/>
          </a:p>
        </p:txBody>
      </p:sp>
    </p:spTree>
    <p:extLst>
      <p:ext uri="{BB962C8B-B14F-4D97-AF65-F5344CB8AC3E}">
        <p14:creationId xmlns:p14="http://schemas.microsoft.com/office/powerpoint/2010/main" val="381364714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12"/>
          <p:cNvSpPr/>
          <p:nvPr/>
        </p:nvSpPr>
        <p:spPr>
          <a:xfrm>
            <a:off x="2729305" y="2312064"/>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pic>
        <p:nvPicPr>
          <p:cNvPr id="21" name="Picture 7" descr="http://www.freeworldmaps.net/europe/netherlands/netherlands-politcal-map-highres.jp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47664" y="3229031"/>
            <a:ext cx="781396" cy="1136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971600" y="4684303"/>
            <a:ext cx="1757705" cy="1553009"/>
            <a:chOff x="1068853" y="3382231"/>
            <a:chExt cx="1757705" cy="1164757"/>
          </a:xfrm>
        </p:grpSpPr>
        <p:pic>
          <p:nvPicPr>
            <p:cNvPr id="2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853" y="3614434"/>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2449" y="3382231"/>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9494" y="3925285"/>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a:xfrm>
            <a:off x="395536" y="332657"/>
            <a:ext cx="6552728" cy="1152128"/>
          </a:xfrm>
        </p:spPr>
        <p:txBody>
          <a:bodyPr/>
          <a:lstStyle/>
          <a:p>
            <a:r>
              <a:rPr lang="en-US" dirty="0" smtClean="0"/>
              <a:t>Who publishes?</a:t>
            </a:r>
            <a:endParaRPr lang="en-US" dirty="0"/>
          </a:p>
        </p:txBody>
      </p:sp>
      <p:sp>
        <p:nvSpPr>
          <p:cNvPr id="6" name="TextBox 5"/>
          <p:cNvSpPr txBox="1"/>
          <p:nvPr/>
        </p:nvSpPr>
        <p:spPr>
          <a:xfrm>
            <a:off x="3851920" y="2339588"/>
            <a:ext cx="4608512" cy="369332"/>
          </a:xfrm>
          <a:prstGeom prst="rect">
            <a:avLst/>
          </a:prstGeom>
          <a:noFill/>
        </p:spPr>
        <p:txBody>
          <a:bodyPr wrap="square" rtlCol="0">
            <a:spAutoFit/>
          </a:bodyPr>
          <a:lstStyle/>
          <a:p>
            <a:r>
              <a:rPr lang="en-US" dirty="0" smtClean="0"/>
              <a:t>http://www.hl7.org/fhir/Profile/iso-21090</a:t>
            </a:r>
            <a:endParaRPr lang="nl-NL" dirty="0"/>
          </a:p>
        </p:txBody>
      </p:sp>
      <p:pic>
        <p:nvPicPr>
          <p:cNvPr id="1026" name="Picture 2" descr=" by Allen Enterpris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3431" y="1673464"/>
            <a:ext cx="1432132" cy="14321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851921" y="3638249"/>
            <a:ext cx="4608512" cy="369332"/>
          </a:xfrm>
          <a:prstGeom prst="rect">
            <a:avLst/>
          </a:prstGeom>
          <a:noFill/>
        </p:spPr>
        <p:txBody>
          <a:bodyPr wrap="square" rtlCol="0">
            <a:spAutoFit/>
          </a:bodyPr>
          <a:lstStyle/>
          <a:p>
            <a:r>
              <a:rPr lang="en-US" dirty="0" smtClean="0"/>
              <a:t>http://www.hl7.nl/fhir/Profile/patient-nl</a:t>
            </a:r>
            <a:endParaRPr lang="nl-NL" dirty="0"/>
          </a:p>
        </p:txBody>
      </p:sp>
      <p:sp>
        <p:nvSpPr>
          <p:cNvPr id="19" name="TextBox 18"/>
          <p:cNvSpPr txBox="1"/>
          <p:nvPr/>
        </p:nvSpPr>
        <p:spPr>
          <a:xfrm>
            <a:off x="3851920" y="5147900"/>
            <a:ext cx="4608512" cy="369332"/>
          </a:xfrm>
          <a:prstGeom prst="rect">
            <a:avLst/>
          </a:prstGeom>
          <a:noFill/>
        </p:spPr>
        <p:txBody>
          <a:bodyPr wrap="square" rtlCol="0">
            <a:spAutoFit/>
          </a:bodyPr>
          <a:lstStyle/>
          <a:p>
            <a:r>
              <a:rPr lang="en-US" dirty="0" smtClean="0"/>
              <a:t>http://www.health4all.org/fhir/Profile/</a:t>
            </a:r>
            <a:endParaRPr lang="nl-NL" dirty="0"/>
          </a:p>
        </p:txBody>
      </p:sp>
      <p:sp>
        <p:nvSpPr>
          <p:cNvPr id="12" name="Down Arrow 11"/>
          <p:cNvSpPr/>
          <p:nvPr/>
        </p:nvSpPr>
        <p:spPr>
          <a:xfrm rot="10800000">
            <a:off x="165336" y="2207199"/>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spTree>
    <p:extLst>
      <p:ext uri="{BB962C8B-B14F-4D97-AF65-F5344CB8AC3E}">
        <p14:creationId xmlns:p14="http://schemas.microsoft.com/office/powerpoint/2010/main" val="2952938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18" grpId="0"/>
      <p:bldP spid="19" grpId="0"/>
      <p:bldP spid="12"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553" y="1772816"/>
            <a:ext cx="5544615" cy="316835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What’s in a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185</a:t>
            </a:fld>
            <a:endParaRPr lang="en-CA" dirty="0"/>
          </a:p>
        </p:txBody>
      </p:sp>
      <p:sp>
        <p:nvSpPr>
          <p:cNvPr id="5" name="Rectangle 4"/>
          <p:cNvSpPr/>
          <p:nvPr/>
        </p:nvSpPr>
        <p:spPr bwMode="auto">
          <a:xfrm>
            <a:off x="755576" y="1988840"/>
            <a:ext cx="2304256" cy="252028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Metadata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Identifier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Name, Version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Publisher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Description,</a:t>
            </a:r>
            <a:r>
              <a:rPr kumimoji="0" lang="en-US" sz="1800" i="0" u="none" strike="noStrike" cap="none" normalizeH="0" dirty="0" smtClean="0">
                <a:ln>
                  <a:noFill/>
                </a:ln>
                <a:solidFill>
                  <a:schemeClr val="tx1"/>
                </a:solidFill>
                <a:effectLst/>
                <a:latin typeface="Arial" charset="0"/>
              </a:rPr>
              <a:t> </a:t>
            </a:r>
            <a:r>
              <a:rPr kumimoji="0" lang="en-US" sz="1800" i="0" u="none" strike="noStrike" cap="none" normalizeH="0" baseline="0" dirty="0" smtClean="0">
                <a:ln>
                  <a:noFill/>
                </a:ln>
                <a:solidFill>
                  <a:schemeClr val="tx1"/>
                </a:solidFill>
                <a:effectLst/>
                <a:latin typeface="Arial" charset="0"/>
              </a:rPr>
              <a:t>Code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Status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Date (of publication)</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419872" y="2653271"/>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and </a:t>
            </a:r>
            <a:r>
              <a:rPr kumimoji="0" lang="en-US" sz="1800" b="1" i="0" u="none" strike="noStrike" cap="none" normalizeH="0" baseline="0" dirty="0" err="1" smtClean="0">
                <a:ln>
                  <a:noFill/>
                </a:ln>
                <a:solidFill>
                  <a:schemeClr val="tx1"/>
                </a:solidFill>
                <a:effectLst/>
                <a:latin typeface="Arial" charset="0"/>
              </a:rPr>
              <a:t>Datatype</a:t>
            </a:r>
            <a:r>
              <a:rPr kumimoji="0" lang="en-US" sz="1800" b="1" i="0" u="none" strike="noStrike" cap="none" normalizeH="0" baseline="0" dirty="0" smtClean="0">
                <a:ln>
                  <a:noFill/>
                </a:ln>
                <a:solidFill>
                  <a:schemeClr val="tx1"/>
                </a:solidFill>
                <a:effectLst/>
                <a:latin typeface="Arial" charset="0"/>
              </a:rPr>
              <a:t> Constraints</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419872" y="3987062"/>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6497617" y="1789175"/>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Conformance</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2" name="Rectangle 11"/>
          <p:cNvSpPr/>
          <p:nvPr/>
        </p:nvSpPr>
        <p:spPr bwMode="auto">
          <a:xfrm>
            <a:off x="6444208" y="2816932"/>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(via Tag)</a:t>
            </a:r>
          </a:p>
        </p:txBody>
      </p:sp>
      <p:sp>
        <p:nvSpPr>
          <p:cNvPr id="13" name="Rectangle 12"/>
          <p:cNvSpPr/>
          <p:nvPr/>
        </p:nvSpPr>
        <p:spPr bwMode="auto">
          <a:xfrm>
            <a:off x="2331368" y="5255020"/>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4" name="Rectangle 13"/>
          <p:cNvSpPr/>
          <p:nvPr/>
        </p:nvSpPr>
        <p:spPr bwMode="auto">
          <a:xfrm>
            <a:off x="2483768" y="5504407"/>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15" name="Straight Arrow Connector 14"/>
          <p:cNvCxnSpPr/>
          <p:nvPr/>
        </p:nvCxnSpPr>
        <p:spPr bwMode="auto">
          <a:xfrm flipH="1">
            <a:off x="5736031" y="2450167"/>
            <a:ext cx="783357" cy="265478"/>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a:stCxn id="12" idx="1"/>
            <a:endCxn id="7" idx="3"/>
          </p:cNvCxnSpPr>
          <p:nvPr/>
        </p:nvCxnSpPr>
        <p:spPr bwMode="auto">
          <a:xfrm flipH="1" flipV="1">
            <a:off x="5796136" y="3247337"/>
            <a:ext cx="648072" cy="1643"/>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bwMode="auto">
          <a:xfrm>
            <a:off x="4067944" y="4509120"/>
            <a:ext cx="0" cy="960594"/>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p:nvPr/>
        </p:nvCxnSpPr>
        <p:spPr bwMode="auto">
          <a:xfrm flipH="1">
            <a:off x="2843808" y="3841403"/>
            <a:ext cx="576064" cy="1413617"/>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0" name="Rectangle 29"/>
          <p:cNvSpPr/>
          <p:nvPr/>
        </p:nvSpPr>
        <p:spPr bwMode="auto">
          <a:xfrm>
            <a:off x="6444208" y="3861048"/>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 in Resource instance</a:t>
            </a:r>
          </a:p>
        </p:txBody>
      </p:sp>
      <p:cxnSp>
        <p:nvCxnSpPr>
          <p:cNvPr id="31" name="Straight Arrow Connector 30"/>
          <p:cNvCxnSpPr>
            <a:stCxn id="30" idx="1"/>
            <a:endCxn id="8" idx="3"/>
          </p:cNvCxnSpPr>
          <p:nvPr/>
        </p:nvCxnSpPr>
        <p:spPr bwMode="auto">
          <a:xfrm flipH="1" flipV="1">
            <a:off x="5796136" y="4248091"/>
            <a:ext cx="648072" cy="45005"/>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18" name="Rectangle 17"/>
          <p:cNvSpPr/>
          <p:nvPr/>
        </p:nvSpPr>
        <p:spPr bwMode="auto">
          <a:xfrm>
            <a:off x="3408986" y="1988840"/>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Search Parameter</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cxnSp>
        <p:nvCxnSpPr>
          <p:cNvPr id="29" name="Straight Arrow Connector 28"/>
          <p:cNvCxnSpPr>
            <a:stCxn id="11" idx="1"/>
            <a:endCxn id="18" idx="3"/>
          </p:cNvCxnSpPr>
          <p:nvPr/>
        </p:nvCxnSpPr>
        <p:spPr bwMode="auto">
          <a:xfrm flipH="1">
            <a:off x="5785250" y="2221223"/>
            <a:ext cx="712367" cy="28646"/>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4544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2" grpId="0" animBg="1"/>
      <p:bldP spid="13" grpId="0" animBg="1"/>
      <p:bldP spid="14" grpId="0" animBg="1"/>
      <p:bldP spid="30" grpId="0" animBg="1"/>
      <p:bldP spid="18"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 design</a:t>
            </a:r>
            <a:endParaRPr lang="en-US" dirty="0"/>
          </a:p>
        </p:txBody>
      </p:sp>
      <p:sp>
        <p:nvSpPr>
          <p:cNvPr id="3" name="Content Placeholder 2"/>
          <p:cNvSpPr>
            <a:spLocks noGrp="1"/>
          </p:cNvSpPr>
          <p:nvPr>
            <p:ph idx="1"/>
          </p:nvPr>
        </p:nvSpPr>
        <p:spPr/>
        <p:txBody>
          <a:bodyPr/>
          <a:lstStyle/>
          <a:p>
            <a:r>
              <a:rPr lang="en-US" dirty="0" smtClean="0"/>
              <a:t>Make a profile with just extensions</a:t>
            </a:r>
          </a:p>
          <a:p>
            <a:r>
              <a:rPr lang="en-US" dirty="0" smtClean="0"/>
              <a:t>Make a profile with just 1 resource + extensions on that resource</a:t>
            </a:r>
          </a:p>
          <a:p>
            <a:r>
              <a:rPr lang="en-US" dirty="0" smtClean="0"/>
              <a:t>Make a profile that includes all constraints on resources and data types in a message or document</a:t>
            </a:r>
          </a:p>
          <a:p>
            <a:r>
              <a:rPr lang="en-US" dirty="0" smtClean="0"/>
              <a:t>Make a profile with all (say national) resources +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186</a:t>
            </a:fld>
            <a:endParaRPr lang="en-CA" dirty="0"/>
          </a:p>
        </p:txBody>
      </p:sp>
    </p:spTree>
    <p:extLst>
      <p:ext uri="{BB962C8B-B14F-4D97-AF65-F5344CB8AC3E}">
        <p14:creationId xmlns:p14="http://schemas.microsoft.com/office/powerpoint/2010/main" val="118137567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metadata</a:t>
            </a:r>
            <a:endParaRPr lang="en-US" dirty="0"/>
          </a:p>
        </p:txBody>
      </p:sp>
      <p:sp>
        <p:nvSpPr>
          <p:cNvPr id="3" name="Content Placeholder 2"/>
          <p:cNvSpPr>
            <a:spLocks noGrp="1"/>
          </p:cNvSpPr>
          <p:nvPr>
            <p:ph idx="1"/>
          </p:nvPr>
        </p:nvSpPr>
        <p:spPr/>
        <p:txBody>
          <a:bodyPr/>
          <a:lstStyle/>
          <a:p>
            <a:r>
              <a:rPr lang="en-US" sz="1800" dirty="0" smtClean="0"/>
              <a:t>Identifier: </a:t>
            </a:r>
            <a:r>
              <a:rPr lang="en-US" sz="1800" i="1" dirty="0" smtClean="0"/>
              <a:t>Universally unique</a:t>
            </a:r>
            <a:r>
              <a:rPr lang="en-US" sz="1800" dirty="0" smtClean="0"/>
              <a:t> identifier, assigned by author value=“urn:hl7.org:extensions:iso-21090“ or “2.16.840.1.113883.10.20.2.1”</a:t>
            </a:r>
          </a:p>
          <a:p>
            <a:r>
              <a:rPr lang="en-US" sz="1800" dirty="0" smtClean="0"/>
              <a:t>Version: Version of the profile, manually maintained by author. Suggested format: a timestamp (e.g.  2013-01-01T12:34:45)</a:t>
            </a:r>
          </a:p>
          <a:p>
            <a:r>
              <a:rPr lang="en-US" sz="1800" dirty="0" smtClean="0"/>
              <a:t>Name: Free natural text name (e.g. “ISO 21090 Data Type Extensions”)</a:t>
            </a:r>
          </a:p>
          <a:p>
            <a:r>
              <a:rPr lang="en-US" sz="1800" dirty="0" smtClean="0"/>
              <a:t>Publisher: organization or individual responsible for publishing. Should be populated (e.g. “FHIR Project Team“)</a:t>
            </a:r>
          </a:p>
          <a:p>
            <a:r>
              <a:rPr lang="en-US" sz="1800" dirty="0" smtClean="0"/>
              <a:t>Telecom: one or more contact points of the publisher (telephone, email, website </a:t>
            </a:r>
            <a:r>
              <a:rPr lang="en-US" sz="1800" dirty="0" err="1" smtClean="0"/>
              <a:t>etc</a:t>
            </a:r>
            <a:r>
              <a:rPr lang="en-US" sz="1800" dirty="0" smtClean="0"/>
              <a:t>,)</a:t>
            </a:r>
          </a:p>
          <a:p>
            <a:r>
              <a:rPr lang="en-US" sz="1800" dirty="0" smtClean="0"/>
              <a:t>Description: longer description of the contents of the profile</a:t>
            </a:r>
          </a:p>
          <a:p>
            <a:r>
              <a:rPr lang="en-US" sz="1800" dirty="0" smtClean="0"/>
              <a:t>Code: one or more coded descriptions to help with finding the profile</a:t>
            </a:r>
          </a:p>
          <a:p>
            <a:r>
              <a:rPr lang="en-US" sz="1800" dirty="0" smtClean="0"/>
              <a:t>Status (fixed choice of draft, active, retired) + experimental Y/N</a:t>
            </a:r>
          </a:p>
          <a:p>
            <a:r>
              <a:rPr lang="en-US" sz="1800" dirty="0" smtClean="0"/>
              <a:t>Requirements: scope &amp; usage (the “need” or “why” of the profile)</a:t>
            </a:r>
          </a:p>
          <a:p>
            <a:r>
              <a:rPr lang="en-US" sz="1800" dirty="0" smtClean="0"/>
              <a:t>Date (of publication), e.g. “2013-07-07"</a:t>
            </a:r>
            <a:endParaRPr lang="en-US" sz="1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187</a:t>
            </a:fld>
            <a:endParaRPr lang="en-CA" dirty="0"/>
          </a:p>
        </p:txBody>
      </p:sp>
    </p:spTree>
    <p:extLst>
      <p:ext uri="{BB962C8B-B14F-4D97-AF65-F5344CB8AC3E}">
        <p14:creationId xmlns:p14="http://schemas.microsoft.com/office/powerpoint/2010/main" val="1124638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normAutofit lnSpcReduction="10000"/>
          </a:bodyPr>
          <a:lstStyle/>
          <a:p>
            <a:r>
              <a:rPr lang="en-US" dirty="0" smtClean="0"/>
              <a:t>Accommodate those elements not supported by 80% of systems</a:t>
            </a:r>
          </a:p>
          <a:p>
            <a:r>
              <a:rPr lang="en-US" dirty="0" smtClean="0"/>
              <a:t>Note - You’re not extending a resource per se, but you specify </a:t>
            </a:r>
            <a:r>
              <a:rPr lang="en-US" i="1" dirty="0" smtClean="0"/>
              <a:t>where an extension may occur</a:t>
            </a:r>
            <a:r>
              <a:rPr lang="en-US" dirty="0" smtClean="0"/>
              <a:t>:</a:t>
            </a:r>
          </a:p>
          <a:p>
            <a:pPr lvl="1"/>
            <a:r>
              <a:rPr lang="en-US" dirty="0" smtClean="0"/>
              <a:t>A specific element within a resource (even root)</a:t>
            </a:r>
          </a:p>
          <a:p>
            <a:pPr lvl="1"/>
            <a:r>
              <a:rPr lang="en-US" dirty="0" smtClean="0"/>
              <a:t>A specific element within a data type</a:t>
            </a:r>
          </a:p>
          <a:p>
            <a:pPr lvl="1"/>
            <a:r>
              <a:rPr lang="en-US" dirty="0" smtClean="0"/>
              <a:t>All elements referencing a data type</a:t>
            </a:r>
          </a:p>
          <a:p>
            <a:pPr lvl="1"/>
            <a:r>
              <a:rPr lang="en-US" dirty="0" smtClean="0"/>
              <a:t>All elements mapping to a specific mapping target</a:t>
            </a:r>
          </a:p>
          <a:p>
            <a:pPr lvl="1"/>
            <a:r>
              <a:rPr lang="en-US" dirty="0" smtClean="0"/>
              <a:t>An extension</a:t>
            </a:r>
          </a:p>
        </p:txBody>
      </p:sp>
      <p:sp>
        <p:nvSpPr>
          <p:cNvPr id="4" name="Slide Number Placeholder 3"/>
          <p:cNvSpPr>
            <a:spLocks noGrp="1"/>
          </p:cNvSpPr>
          <p:nvPr>
            <p:ph type="sldNum" sz="quarter" idx="4294967295"/>
          </p:nvPr>
        </p:nvSpPr>
        <p:spPr>
          <a:xfrm>
            <a:off x="8613648" y="6525344"/>
            <a:ext cx="457200" cy="256456"/>
          </a:xfrm>
          <a:prstGeom prst="rect">
            <a:avLst/>
          </a:prstGeom>
        </p:spPr>
        <p:txBody>
          <a:bodyPr/>
          <a:lstStyle/>
          <a:p>
            <a:fld id="{990B41CA-569D-40E7-8E58-026C0338B2C8}" type="slidenum">
              <a:rPr lang="en-US" smtClean="0"/>
              <a:pPr/>
              <a:t>188</a:t>
            </a:fld>
            <a:endParaRPr lang="en-US"/>
          </a:p>
        </p:txBody>
      </p:sp>
      <p:sp>
        <p:nvSpPr>
          <p:cNvPr id="5" name="Footer Placeholder 4"/>
          <p:cNvSpPr>
            <a:spLocks noGrp="1"/>
          </p:cNvSpPr>
          <p:nvPr>
            <p:ph type="ftr" sz="quarter" idx="4294967295"/>
          </p:nvPr>
        </p:nvSpPr>
        <p:spPr>
          <a:xfrm>
            <a:off x="5715000" y="6525344"/>
            <a:ext cx="2895600" cy="256456"/>
          </a:xfrm>
          <a:prstGeom prst="rect">
            <a:avLst/>
          </a:prstGeom>
        </p:spPr>
        <p:txBody>
          <a:bodyPr/>
          <a:lstStyle/>
          <a:p>
            <a:r>
              <a:rPr lang="en-US" smtClean="0"/>
              <a:t>(c) 2012 HL7 International</a:t>
            </a:r>
            <a:endParaRPr lang="en-US" dirty="0"/>
          </a:p>
        </p:txBody>
      </p:sp>
      <p:sp>
        <p:nvSpPr>
          <p:cNvPr id="6" name="Date Placeholder 5"/>
          <p:cNvSpPr>
            <a:spLocks noGrp="1"/>
          </p:cNvSpPr>
          <p:nvPr>
            <p:ph type="dt" sz="half" idx="4294967295"/>
          </p:nvPr>
        </p:nvSpPr>
        <p:spPr>
          <a:xfrm>
            <a:off x="3581400" y="6525344"/>
            <a:ext cx="2133600" cy="256456"/>
          </a:xfrm>
          <a:prstGeom prst="rect">
            <a:avLst/>
          </a:prstGeom>
        </p:spPr>
        <p:txBody>
          <a:bodyPr/>
          <a:lstStyle/>
          <a:p>
            <a:fld id="{8FCA521A-5C8A-4933-9234-1A0DD0C7D7AC}" type="datetime1">
              <a:rPr lang="en-US" smtClean="0"/>
              <a:pPr/>
              <a:t>11/17/2015</a:t>
            </a:fld>
            <a:endParaRPr lang="en-US"/>
          </a:p>
        </p:txBody>
      </p:sp>
    </p:spTree>
    <p:extLst>
      <p:ext uri="{BB962C8B-B14F-4D97-AF65-F5344CB8AC3E}">
        <p14:creationId xmlns:p14="http://schemas.microsoft.com/office/powerpoint/2010/main" val="334484344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definition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189</a:t>
            </a:fld>
            <a:endParaRPr lang="en-CA"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844824"/>
            <a:ext cx="8302631" cy="4320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flipH="1">
            <a:off x="6516216" y="2564904"/>
            <a:ext cx="576064" cy="432048"/>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009139" y="1988840"/>
            <a:ext cx="1595309" cy="646331"/>
          </a:xfrm>
          <a:prstGeom prst="rect">
            <a:avLst/>
          </a:prstGeom>
          <a:noFill/>
        </p:spPr>
        <p:txBody>
          <a:bodyPr wrap="none" rtlCol="0">
            <a:spAutoFit/>
          </a:bodyPr>
          <a:lstStyle/>
          <a:p>
            <a:r>
              <a:rPr lang="en-US" dirty="0" smtClean="0"/>
              <a:t>Note: multiple</a:t>
            </a:r>
          </a:p>
          <a:p>
            <a:r>
              <a:rPr lang="en-US" dirty="0" smtClean="0"/>
              <a:t>contexts!</a:t>
            </a:r>
            <a:endParaRPr lang="nl-NL" dirty="0"/>
          </a:p>
        </p:txBody>
      </p:sp>
      <p:sp>
        <p:nvSpPr>
          <p:cNvPr id="7" name="Rectangle 6"/>
          <p:cNvSpPr/>
          <p:nvPr/>
        </p:nvSpPr>
        <p:spPr bwMode="auto">
          <a:xfrm>
            <a:off x="827584" y="2132856"/>
            <a:ext cx="3096344" cy="1615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551225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US"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 Healthcare</a:t>
            </a:r>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28865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support?</a:t>
            </a:r>
            <a:endParaRPr lang="en-US" dirty="0"/>
          </a:p>
        </p:txBody>
      </p:sp>
      <p:sp>
        <p:nvSpPr>
          <p:cNvPr id="3" name="Content Placeholder 2"/>
          <p:cNvSpPr>
            <a:spLocks noGrp="1"/>
          </p:cNvSpPr>
          <p:nvPr>
            <p:ph idx="1"/>
          </p:nvPr>
        </p:nvSpPr>
        <p:spPr/>
        <p:txBody>
          <a:bodyPr/>
          <a:lstStyle/>
          <a:p>
            <a:r>
              <a:rPr lang="en-US" dirty="0" smtClean="0"/>
              <a:t>Authors: SHALL be capable of providing a value for the element and resource</a:t>
            </a:r>
          </a:p>
          <a:p>
            <a:r>
              <a:rPr lang="en-US" dirty="0" smtClean="0"/>
              <a:t>Consumers: SHALL be capable of extracting and doing </a:t>
            </a:r>
            <a:r>
              <a:rPr lang="en-US" u="sng" dirty="0" smtClean="0"/>
              <a:t>something useful</a:t>
            </a:r>
            <a:r>
              <a:rPr lang="en-US" dirty="0" smtClean="0"/>
              <a:t> with the data element. </a:t>
            </a:r>
          </a:p>
          <a:p>
            <a:endParaRPr lang="en-US" dirty="0" smtClean="0"/>
          </a:p>
          <a:p>
            <a:r>
              <a:rPr lang="en-US" dirty="0" smtClean="0"/>
              <a:t>"Something useful" is context dependent. The Profile SHALL describe what it means for applications to “support” the element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190</a:t>
            </a:fld>
            <a:endParaRPr lang="en-CA" dirty="0"/>
          </a:p>
        </p:txBody>
      </p:sp>
    </p:spTree>
    <p:extLst>
      <p:ext uri="{BB962C8B-B14F-4D97-AF65-F5344CB8AC3E}">
        <p14:creationId xmlns:p14="http://schemas.microsoft.com/office/powerpoint/2010/main" val="348028550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191</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322025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an extension?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192</a:t>
            </a:fld>
            <a:endParaRPr lang="en-CA"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720833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sp>
        <p:nvSpPr>
          <p:cNvPr id="6" name="Content Placeholder 5"/>
          <p:cNvSpPr>
            <a:spLocks noGrp="1"/>
          </p:cNvSpPr>
          <p:nvPr>
            <p:ph idx="1"/>
          </p:nvPr>
        </p:nvSpPr>
        <p:spPr/>
        <p:txBody>
          <a:bodyPr/>
          <a:lstStyle/>
          <a:p>
            <a:r>
              <a:rPr lang="en-US" dirty="0" smtClean="0"/>
              <a:t>Profiles contain “Structures”: a set of constraints on (nested) elements of a Resource or Datatype</a:t>
            </a:r>
          </a:p>
          <a:p>
            <a:r>
              <a:rPr lang="en-US" dirty="0" smtClean="0"/>
              <a:t>You give each structure a “name”, so you can refer to it (e.g. from a Profile Tag)</a:t>
            </a:r>
          </a:p>
          <a:p>
            <a:r>
              <a:rPr lang="en-US" dirty="0" smtClean="0"/>
              <a:t>You can make structures “internal”: local to the package for purpose of reuse</a:t>
            </a:r>
          </a:p>
          <a:p>
            <a:r>
              <a:rPr lang="en-US" dirty="0" smtClean="0"/>
              <a:t>Datatype constraints are always done for reuse of constraints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193</a:t>
            </a:fld>
            <a:endParaRPr lang="en-CA"/>
          </a:p>
        </p:txBody>
      </p:sp>
    </p:spTree>
    <p:extLst>
      <p:ext uri="{BB962C8B-B14F-4D97-AF65-F5344CB8AC3E}">
        <p14:creationId xmlns:p14="http://schemas.microsoft.com/office/powerpoint/2010/main" val="103540020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52798"/>
          <a:stretch/>
        </p:blipFill>
        <p:spPr>
          <a:xfrm>
            <a:off x="460251" y="1766342"/>
            <a:ext cx="6199981" cy="2382738"/>
          </a:xfrm>
          <a:prstGeom prst="rect">
            <a:avLst/>
          </a:prstGeom>
        </p:spPr>
      </p:pic>
      <p:sp>
        <p:nvSpPr>
          <p:cNvPr id="2" name="Title 1"/>
          <p:cNvSpPr>
            <a:spLocks noGrp="1"/>
          </p:cNvSpPr>
          <p:nvPr>
            <p:ph type="title"/>
          </p:nvPr>
        </p:nvSpPr>
        <p:spPr/>
        <p:txBody>
          <a:bodyPr/>
          <a:lstStyle/>
          <a:p>
            <a:r>
              <a:rPr lang="en-US" dirty="0" smtClean="0"/>
              <a:t>Constraining cardinality</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194</a:t>
            </a:fld>
            <a:endParaRPr lang="en-CA"/>
          </a:p>
        </p:txBody>
      </p:sp>
      <p:sp>
        <p:nvSpPr>
          <p:cNvPr id="5" name="TextBox 4"/>
          <p:cNvSpPr txBox="1"/>
          <p:nvPr/>
        </p:nvSpPr>
        <p:spPr>
          <a:xfrm>
            <a:off x="5418446" y="2032872"/>
            <a:ext cx="340202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cardinality to 1..2</a:t>
            </a:r>
          </a:p>
          <a:p>
            <a:r>
              <a:rPr lang="en-US" dirty="0" smtClean="0"/>
              <a:t>(e.g. to at maximum your organizations’ identifier + the national one)</a:t>
            </a:r>
          </a:p>
        </p:txBody>
      </p:sp>
      <p:cxnSp>
        <p:nvCxnSpPr>
          <p:cNvPr id="7" name="Straight Arrow Connector 6"/>
          <p:cNvCxnSpPr/>
          <p:nvPr/>
        </p:nvCxnSpPr>
        <p:spPr bwMode="auto">
          <a:xfrm flipH="1">
            <a:off x="3815916" y="2458124"/>
            <a:ext cx="1602531" cy="20266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flipV="1">
            <a:off x="2879812" y="3645024"/>
            <a:ext cx="892483" cy="7107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772295" y="3338359"/>
            <a:ext cx="1140189" cy="44931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262269" y="2486882"/>
            <a:ext cx="1080120" cy="369332"/>
          </a:xfrm>
          <a:prstGeom prst="rect">
            <a:avLst/>
          </a:prstGeom>
          <a:noFill/>
        </p:spPr>
        <p:txBody>
          <a:bodyPr wrap="square" rtlCol="0">
            <a:spAutoFit/>
          </a:bodyPr>
          <a:lstStyle/>
          <a:p>
            <a:r>
              <a:rPr lang="en-US" b="1" dirty="0" smtClean="0"/>
              <a:t>1..2</a:t>
            </a:r>
            <a:endParaRPr lang="nl-NL" b="1" dirty="0"/>
          </a:p>
        </p:txBody>
      </p:sp>
      <p:cxnSp>
        <p:nvCxnSpPr>
          <p:cNvPr id="15" name="Straight Connector 14"/>
          <p:cNvCxnSpPr/>
          <p:nvPr/>
        </p:nvCxnSpPr>
        <p:spPr bwMode="auto">
          <a:xfrm flipH="1">
            <a:off x="2523419" y="2602118"/>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p:nvPr/>
        </p:nvCxnSpPr>
        <p:spPr bwMode="auto">
          <a:xfrm>
            <a:off x="2595427" y="2565573"/>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1" name="TextBox 20"/>
          <p:cNvSpPr txBox="1"/>
          <p:nvPr/>
        </p:nvSpPr>
        <p:spPr>
          <a:xfrm>
            <a:off x="3275856" y="3080752"/>
            <a:ext cx="1080120" cy="369332"/>
          </a:xfrm>
          <a:prstGeom prst="rect">
            <a:avLst/>
          </a:prstGeom>
          <a:noFill/>
        </p:spPr>
        <p:txBody>
          <a:bodyPr wrap="square" rtlCol="0">
            <a:spAutoFit/>
          </a:bodyPr>
          <a:lstStyle/>
          <a:p>
            <a:r>
              <a:rPr lang="en-US" b="1" dirty="0" smtClean="0"/>
              <a:t>1..1</a:t>
            </a:r>
            <a:endParaRPr lang="nl-NL" b="1" dirty="0"/>
          </a:p>
        </p:txBody>
      </p:sp>
      <p:sp>
        <p:nvSpPr>
          <p:cNvPr id="23" name="TextBox 22"/>
          <p:cNvSpPr txBox="1"/>
          <p:nvPr/>
        </p:nvSpPr>
        <p:spPr>
          <a:xfrm>
            <a:off x="4978415" y="3787676"/>
            <a:ext cx="39171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names to just 1 (instead of 0..*)</a:t>
            </a:r>
          </a:p>
        </p:txBody>
      </p:sp>
      <p:cxnSp>
        <p:nvCxnSpPr>
          <p:cNvPr id="25" name="Straight Connector 24"/>
          <p:cNvCxnSpPr/>
          <p:nvPr/>
        </p:nvCxnSpPr>
        <p:spPr bwMode="auto">
          <a:xfrm flipH="1">
            <a:off x="2627784" y="3301534"/>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6" name="Straight Connector 25"/>
          <p:cNvCxnSpPr/>
          <p:nvPr/>
        </p:nvCxnSpPr>
        <p:spPr bwMode="auto">
          <a:xfrm>
            <a:off x="2699792" y="328473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9" name="Straight Connector 28"/>
          <p:cNvCxnSpPr/>
          <p:nvPr/>
        </p:nvCxnSpPr>
        <p:spPr bwMode="auto">
          <a:xfrm>
            <a:off x="539552" y="3645024"/>
            <a:ext cx="226825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059832" y="4355812"/>
            <a:ext cx="3456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Forbid any telecom elements</a:t>
            </a:r>
          </a:p>
        </p:txBody>
      </p:sp>
      <p:sp>
        <p:nvSpPr>
          <p:cNvPr id="34" name="TextBox 33"/>
          <p:cNvSpPr txBox="1"/>
          <p:nvPr/>
        </p:nvSpPr>
        <p:spPr>
          <a:xfrm>
            <a:off x="3275856" y="3429000"/>
            <a:ext cx="1080120" cy="369332"/>
          </a:xfrm>
          <a:prstGeom prst="rect">
            <a:avLst/>
          </a:prstGeom>
          <a:noFill/>
        </p:spPr>
        <p:txBody>
          <a:bodyPr wrap="square" rtlCol="0">
            <a:spAutoFit/>
          </a:bodyPr>
          <a:lstStyle/>
          <a:p>
            <a:r>
              <a:rPr lang="en-US" b="1" dirty="0"/>
              <a:t>0</a:t>
            </a:r>
            <a:r>
              <a:rPr lang="en-US" b="1" dirty="0" smtClean="0"/>
              <a:t>..</a:t>
            </a:r>
            <a:r>
              <a:rPr lang="en-US" b="1" dirty="0"/>
              <a:t>0</a:t>
            </a:r>
            <a:endParaRPr lang="nl-NL" b="1" dirty="0"/>
          </a:p>
        </p:txBody>
      </p:sp>
      <p:sp>
        <p:nvSpPr>
          <p:cNvPr id="1025" name="TextBox 1024"/>
          <p:cNvSpPr txBox="1"/>
          <p:nvPr/>
        </p:nvSpPr>
        <p:spPr>
          <a:xfrm>
            <a:off x="783963" y="5158933"/>
            <a:ext cx="5976664" cy="646331"/>
          </a:xfrm>
          <a:prstGeom prst="rect">
            <a:avLst/>
          </a:prstGeom>
          <a:noFill/>
        </p:spPr>
        <p:txBody>
          <a:bodyPr wrap="square" rtlCol="0">
            <a:spAutoFit/>
          </a:bodyPr>
          <a:lstStyle/>
          <a:p>
            <a:r>
              <a:rPr lang="en-US" dirty="0" smtClean="0"/>
              <a:t>Note: something that’s mandatory in the core definition cannot be made optional in a profile</a:t>
            </a:r>
            <a:endParaRPr lang="nl-NL" dirty="0"/>
          </a:p>
        </p:txBody>
      </p:sp>
    </p:spTree>
    <p:extLst>
      <p:ext uri="{BB962C8B-B14F-4D97-AF65-F5344CB8AC3E}">
        <p14:creationId xmlns:p14="http://schemas.microsoft.com/office/powerpoint/2010/main" val="47548073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value domains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195</a:t>
            </a:fld>
            <a:endParaRPr lang="en-CA" dirty="0"/>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3665" b="-56"/>
          <a:stretch/>
        </p:blipFill>
        <p:spPr bwMode="auto">
          <a:xfrm>
            <a:off x="539552" y="2132856"/>
            <a:ext cx="5469335" cy="31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73584" y="5733256"/>
            <a:ext cx="34020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“active” Patients</a:t>
            </a:r>
          </a:p>
        </p:txBody>
      </p:sp>
      <p:cxnSp>
        <p:nvCxnSpPr>
          <p:cNvPr id="7" name="Straight Arrow Connector 6"/>
          <p:cNvCxnSpPr>
            <a:endCxn id="8" idx="2"/>
          </p:cNvCxnSpPr>
          <p:nvPr/>
        </p:nvCxnSpPr>
        <p:spPr bwMode="auto">
          <a:xfrm flipV="1">
            <a:off x="2948481" y="5129896"/>
            <a:ext cx="51819" cy="60455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2460240" y="4760564"/>
            <a:ext cx="1080120" cy="369332"/>
          </a:xfrm>
          <a:prstGeom prst="rect">
            <a:avLst/>
          </a:prstGeom>
          <a:noFill/>
        </p:spPr>
        <p:txBody>
          <a:bodyPr wrap="square" rtlCol="0">
            <a:spAutoFit/>
          </a:bodyPr>
          <a:lstStyle/>
          <a:p>
            <a:r>
              <a:rPr lang="en-US" b="1" dirty="0" smtClean="0"/>
              <a:t>=“true”</a:t>
            </a:r>
            <a:endParaRPr lang="nl-NL" b="1" dirty="0"/>
          </a:p>
        </p:txBody>
      </p:sp>
      <p:sp>
        <p:nvSpPr>
          <p:cNvPr id="14" name="TextBox 13"/>
          <p:cNvSpPr txBox="1"/>
          <p:nvPr/>
        </p:nvSpPr>
        <p:spPr>
          <a:xfrm>
            <a:off x="5220072" y="1809690"/>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If deceased is given, it must be a </a:t>
            </a:r>
            <a:r>
              <a:rPr lang="en-US" dirty="0" err="1" smtClean="0"/>
              <a:t>dateTime</a:t>
            </a:r>
            <a:r>
              <a:rPr lang="en-US" dirty="0" smtClean="0"/>
              <a:t>, not a </a:t>
            </a:r>
            <a:r>
              <a:rPr lang="en-US" dirty="0" err="1" smtClean="0"/>
              <a:t>boolean</a:t>
            </a:r>
            <a:endParaRPr lang="en-US" dirty="0" smtClean="0"/>
          </a:p>
        </p:txBody>
      </p:sp>
      <p:cxnSp>
        <p:nvCxnSpPr>
          <p:cNvPr id="15" name="Straight Arrow Connector 14"/>
          <p:cNvCxnSpPr>
            <a:stCxn id="14" idx="1"/>
          </p:cNvCxnSpPr>
          <p:nvPr/>
        </p:nvCxnSpPr>
        <p:spPr bwMode="auto">
          <a:xfrm flipH="1">
            <a:off x="4139952" y="2132856"/>
            <a:ext cx="1080120" cy="18496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bwMode="auto">
          <a:xfrm>
            <a:off x="1997074" y="2317816"/>
            <a:ext cx="6890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467002" y="2564904"/>
            <a:ext cx="2376264" cy="369332"/>
          </a:xfrm>
          <a:prstGeom prst="rect">
            <a:avLst/>
          </a:prstGeom>
          <a:noFill/>
        </p:spPr>
        <p:txBody>
          <a:bodyPr wrap="square" rtlCol="0">
            <a:spAutoFit/>
          </a:bodyPr>
          <a:lstStyle/>
          <a:p>
            <a:r>
              <a:rPr lang="en-US" b="1" dirty="0" err="1" smtClean="0"/>
              <a:t>AddressNL</a:t>
            </a:r>
            <a:endParaRPr lang="nl-NL" b="1" dirty="0"/>
          </a:p>
        </p:txBody>
      </p:sp>
      <p:cxnSp>
        <p:nvCxnSpPr>
          <p:cNvPr id="24" name="Straight Connector 23"/>
          <p:cNvCxnSpPr/>
          <p:nvPr/>
        </p:nvCxnSpPr>
        <p:spPr bwMode="auto">
          <a:xfrm>
            <a:off x="1547664" y="2636912"/>
            <a:ext cx="64807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238525" y="2926685"/>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a profiled </a:t>
            </a:r>
            <a:r>
              <a:rPr lang="en-US" dirty="0" err="1" smtClean="0"/>
              <a:t>datatype</a:t>
            </a:r>
            <a:r>
              <a:rPr lang="en-US" dirty="0" smtClean="0"/>
              <a:t> (from this or other profile)</a:t>
            </a:r>
          </a:p>
        </p:txBody>
      </p:sp>
      <p:cxnSp>
        <p:nvCxnSpPr>
          <p:cNvPr id="27" name="Straight Arrow Connector 26"/>
          <p:cNvCxnSpPr/>
          <p:nvPr/>
        </p:nvCxnSpPr>
        <p:spPr bwMode="auto">
          <a:xfrm flipH="1" flipV="1">
            <a:off x="2948481" y="2749570"/>
            <a:ext cx="2110025" cy="50028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5058505" y="4654877"/>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reference to a profiled resource</a:t>
            </a:r>
          </a:p>
        </p:txBody>
      </p:sp>
      <p:cxnSp>
        <p:nvCxnSpPr>
          <p:cNvPr id="30" name="Straight Arrow Connector 29"/>
          <p:cNvCxnSpPr/>
          <p:nvPr/>
        </p:nvCxnSpPr>
        <p:spPr bwMode="auto">
          <a:xfrm flipH="1" flipV="1">
            <a:off x="3707904" y="4518412"/>
            <a:ext cx="1332148" cy="49476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2123728" y="3941180"/>
            <a:ext cx="2376264" cy="369332"/>
          </a:xfrm>
          <a:prstGeom prst="rect">
            <a:avLst/>
          </a:prstGeom>
          <a:noFill/>
        </p:spPr>
        <p:txBody>
          <a:bodyPr wrap="square" rtlCol="0">
            <a:spAutoFit/>
          </a:bodyPr>
          <a:lstStyle/>
          <a:p>
            <a:r>
              <a:rPr lang="en-US" b="1" dirty="0" err="1" smtClean="0"/>
              <a:t>OrganizationNL</a:t>
            </a:r>
            <a:endParaRPr lang="nl-NL" b="1" dirty="0"/>
          </a:p>
        </p:txBody>
      </p:sp>
      <p:cxnSp>
        <p:nvCxnSpPr>
          <p:cNvPr id="32" name="Straight Connector 31"/>
          <p:cNvCxnSpPr/>
          <p:nvPr/>
        </p:nvCxnSpPr>
        <p:spPr bwMode="auto">
          <a:xfrm>
            <a:off x="2420862" y="4293096"/>
            <a:ext cx="11074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6494524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Contextualize narrative</a:t>
            </a:r>
            <a:endParaRPr lang="en-US" dirty="0"/>
          </a:p>
        </p:txBody>
      </p:sp>
      <p:sp>
        <p:nvSpPr>
          <p:cNvPr id="3" name="Content Placeholder 2"/>
          <p:cNvSpPr>
            <a:spLocks noGrp="1"/>
          </p:cNvSpPr>
          <p:nvPr>
            <p:ph idx="1"/>
          </p:nvPr>
        </p:nvSpPr>
        <p:spPr/>
        <p:txBody>
          <a:bodyPr/>
          <a:lstStyle/>
          <a:p>
            <a:pPr marL="0" indent="0">
              <a:buNone/>
            </a:pPr>
            <a:r>
              <a:rPr lang="en-US" dirty="0" smtClean="0"/>
              <a:t>Override the base spec’s descriptions by adding context specific narrative:</a:t>
            </a:r>
          </a:p>
          <a:p>
            <a:pPr lvl="1"/>
            <a:r>
              <a:rPr lang="en-US" dirty="0" smtClean="0"/>
              <a:t>short : string 1..1</a:t>
            </a:r>
          </a:p>
          <a:p>
            <a:pPr lvl="1"/>
            <a:r>
              <a:rPr lang="en-US" dirty="0" smtClean="0"/>
              <a:t>formal : string 1..1</a:t>
            </a:r>
          </a:p>
          <a:p>
            <a:pPr lvl="1"/>
            <a:r>
              <a:rPr lang="en-US" dirty="0" smtClean="0"/>
              <a:t>comments : string 0..1</a:t>
            </a:r>
          </a:p>
          <a:p>
            <a:pPr lvl="1"/>
            <a:r>
              <a:rPr lang="en-US" dirty="0" smtClean="0"/>
              <a:t>requirements : string 0..1</a:t>
            </a:r>
          </a:p>
          <a:p>
            <a:pPr lvl="1"/>
            <a:r>
              <a:rPr lang="en-US" dirty="0" smtClean="0"/>
              <a:t>synonym : string 0..*</a:t>
            </a:r>
          </a:p>
          <a:p>
            <a:pPr lvl="1"/>
            <a:r>
              <a:rPr lang="en-US" dirty="0" smtClean="0"/>
              <a:t>example[x] : 0..1 (example value!)</a:t>
            </a:r>
          </a:p>
          <a:p>
            <a:pPr lvl="1"/>
            <a:r>
              <a:rPr lang="en-US" dirty="0" smtClean="0"/>
              <a:t>mappings : 0..* (more specific mappings)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196</a:t>
            </a:fld>
            <a:endParaRPr lang="en-CA" dirty="0"/>
          </a:p>
        </p:txBody>
      </p:sp>
    </p:spTree>
    <p:extLst>
      <p:ext uri="{BB962C8B-B14F-4D97-AF65-F5344CB8AC3E}">
        <p14:creationId xmlns:p14="http://schemas.microsoft.com/office/powerpoint/2010/main" val="204043310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bindings</a:t>
            </a:r>
            <a:endParaRPr lang="en-US" dirty="0"/>
          </a:p>
        </p:txBody>
      </p:sp>
      <p:sp>
        <p:nvSpPr>
          <p:cNvPr id="3" name="Content Placeholder 2"/>
          <p:cNvSpPr>
            <a:spLocks noGrp="1"/>
          </p:cNvSpPr>
          <p:nvPr>
            <p:ph idx="1"/>
          </p:nvPr>
        </p:nvSpPr>
        <p:spPr/>
        <p:txBody>
          <a:bodyPr/>
          <a:lstStyle/>
          <a:p>
            <a:r>
              <a:rPr lang="en-US" dirty="0" smtClean="0"/>
              <a:t>Depending on “core” spec, you can:</a:t>
            </a:r>
          </a:p>
          <a:p>
            <a:pPr lvl="1"/>
            <a:r>
              <a:rPr lang="en-US" dirty="0" smtClean="0"/>
              <a:t>“fixed”: not specify a different binding</a:t>
            </a:r>
          </a:p>
          <a:p>
            <a:pPr lvl="1"/>
            <a:r>
              <a:rPr lang="en-US" dirty="0" smtClean="0"/>
              <a:t>“incomplete”: specify a different binding if needed</a:t>
            </a:r>
          </a:p>
          <a:p>
            <a:pPr lvl="1"/>
            <a:r>
              <a:rPr lang="en-US" dirty="0" smtClean="0"/>
              <a:t>“example”: very likely specify a different binding</a:t>
            </a:r>
          </a:p>
          <a:p>
            <a:r>
              <a:rPr lang="en-US" dirty="0" smtClean="0"/>
              <a:t>Change the bindings as specified in core:</a:t>
            </a:r>
          </a:p>
          <a:p>
            <a:pPr lvl="1"/>
            <a:r>
              <a:rPr lang="en-US" dirty="0" smtClean="0"/>
              <a:t>Define a new </a:t>
            </a:r>
            <a:r>
              <a:rPr lang="en-US" dirty="0" err="1" smtClean="0"/>
              <a:t>ValueSet</a:t>
            </a:r>
            <a:r>
              <a:rPr lang="en-US" dirty="0" smtClean="0"/>
              <a:t> </a:t>
            </a:r>
          </a:p>
          <a:p>
            <a:pPr lvl="2"/>
            <a:r>
              <a:rPr lang="en-US" dirty="0" smtClean="0"/>
              <a:t>Allow additional codes, Restrict to a subset</a:t>
            </a:r>
          </a:p>
          <a:p>
            <a:pPr lvl="1"/>
            <a:r>
              <a:rPr lang="en-US" dirty="0" smtClean="0"/>
              <a:t>Specify whether implementers of your profile can deviate from your </a:t>
            </a:r>
            <a:r>
              <a:rPr lang="en-US" dirty="0" err="1" smtClean="0"/>
              <a:t>valueset</a:t>
            </a:r>
            <a:r>
              <a:rPr lang="en-US" dirty="0" smtClean="0"/>
              <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197</a:t>
            </a:fld>
            <a:endParaRPr lang="en-CA" dirty="0"/>
          </a:p>
        </p:txBody>
      </p:sp>
    </p:spTree>
    <p:extLst>
      <p:ext uri="{BB962C8B-B14F-4D97-AF65-F5344CB8AC3E}">
        <p14:creationId xmlns:p14="http://schemas.microsoft.com/office/powerpoint/2010/main" val="155088965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Conformance levels</a:t>
            </a:r>
            <a:endParaRPr lang="en-CA" dirty="0"/>
          </a:p>
        </p:txBody>
      </p:sp>
      <p:sp>
        <p:nvSpPr>
          <p:cNvPr id="3" name="Content Placeholder 2"/>
          <p:cNvSpPr>
            <a:spLocks noGrp="1"/>
          </p:cNvSpPr>
          <p:nvPr>
            <p:ph idx="1"/>
          </p:nvPr>
        </p:nvSpPr>
        <p:spPr/>
        <p:txBody>
          <a:bodyPr/>
          <a:lstStyle/>
          <a:p>
            <a:r>
              <a:rPr lang="en-CA" sz="2800" dirty="0" smtClean="0"/>
              <a:t>Fixed: You must use this value set if you send the element.</a:t>
            </a:r>
          </a:p>
          <a:p>
            <a:pPr lvl="1"/>
            <a:r>
              <a:rPr lang="en-CA" sz="2400" dirty="0" smtClean="0"/>
              <a:t>If it’s a CodeableConcept, you can sent translations too</a:t>
            </a:r>
          </a:p>
          <a:p>
            <a:r>
              <a:rPr lang="en-CA" sz="2800" dirty="0" smtClean="0"/>
              <a:t>Extensible: You must use a code from this value set if one applies</a:t>
            </a:r>
          </a:p>
          <a:p>
            <a:r>
              <a:rPr lang="en-CA" sz="2800" dirty="0" smtClean="0"/>
              <a:t>Preferred: Recommend using this code system, but ok if you don’t</a:t>
            </a:r>
          </a:p>
          <a:p>
            <a:r>
              <a:rPr lang="en-CA" sz="2800" dirty="0" smtClean="0"/>
              <a:t>Example: No recommendation, may be incomplete</a:t>
            </a:r>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198</a:t>
            </a:fld>
            <a:endParaRPr lang="en-CA" dirty="0"/>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ValueSets</a:t>
            </a:r>
            <a:endParaRPr lang="en-US" dirty="0"/>
          </a:p>
        </p:txBody>
      </p:sp>
      <p:sp>
        <p:nvSpPr>
          <p:cNvPr id="3" name="Content Placeholder 2"/>
          <p:cNvSpPr>
            <a:spLocks noGrp="1"/>
          </p:cNvSpPr>
          <p:nvPr>
            <p:ph idx="1"/>
          </p:nvPr>
        </p:nvSpPr>
        <p:spPr/>
        <p:txBody>
          <a:bodyPr/>
          <a:lstStyle/>
          <a:p>
            <a:r>
              <a:rPr lang="en-US" b="1" dirty="0" smtClean="0"/>
              <a:t>A “true” FHIR </a:t>
            </a:r>
            <a:r>
              <a:rPr lang="en-US" b="1" dirty="0" err="1" smtClean="0"/>
              <a:t>ValueSet</a:t>
            </a:r>
            <a:r>
              <a:rPr lang="en-US" b="1" dirty="0" smtClean="0"/>
              <a:t> resource (may be version specific)</a:t>
            </a:r>
          </a:p>
          <a:p>
            <a:r>
              <a:rPr lang="en-US" dirty="0" smtClean="0"/>
              <a:t>A general reference to some web content that defines a set of codes. (e.g. mime types). </a:t>
            </a:r>
          </a:p>
          <a:p>
            <a:r>
              <a:rPr lang="en-US" dirty="0" smtClean="0"/>
              <a:t>A textual description of the possible codes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199</a:t>
            </a:fld>
            <a:endParaRPr lang="en-CA" dirty="0"/>
          </a:p>
        </p:txBody>
      </p:sp>
    </p:spTree>
    <p:extLst>
      <p:ext uri="{BB962C8B-B14F-4D97-AF65-F5344CB8AC3E}">
        <p14:creationId xmlns:p14="http://schemas.microsoft.com/office/powerpoint/2010/main" val="864258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presentation</a:t>
            </a:r>
            <a:endParaRPr lang="en-CA" dirty="0"/>
          </a:p>
        </p:txBody>
      </p:sp>
      <p:sp>
        <p:nvSpPr>
          <p:cNvPr id="4" name="Content Placeholder 3"/>
          <p:cNvSpPr>
            <a:spLocks noGrp="1"/>
          </p:cNvSpPr>
          <p:nvPr>
            <p:ph idx="1"/>
          </p:nvPr>
        </p:nvSpPr>
        <p:spPr/>
        <p:txBody>
          <a:bodyPr/>
          <a:lstStyle/>
          <a:p>
            <a:r>
              <a:rPr lang="en-CA" sz="2800" dirty="0"/>
              <a:t>Huge thank you to FHIR </a:t>
            </a:r>
            <a:r>
              <a:rPr lang="en-CA" sz="2800" dirty="0" smtClean="0"/>
              <a:t>team </a:t>
            </a:r>
            <a:r>
              <a:rPr lang="en-CA" sz="2800" dirty="0"/>
              <a:t>for their support of this </a:t>
            </a:r>
            <a:r>
              <a:rPr lang="en-CA" sz="2800" dirty="0" smtClean="0"/>
              <a:t>material!!</a:t>
            </a:r>
            <a:endParaRPr lang="en-CA" sz="2800" dirty="0"/>
          </a:p>
          <a:p>
            <a:r>
              <a:rPr lang="en-US" sz="2800" dirty="0" smtClean="0"/>
              <a:t>Can be downloaded here:</a:t>
            </a:r>
          </a:p>
          <a:p>
            <a:pPr lvl="1"/>
            <a:r>
              <a:rPr lang="en-CA" sz="2400" dirty="0">
                <a:hlinkClick r:id="rId2"/>
              </a:rPr>
              <a:t>http://gforge.hl7.org/gf/project/fhir/scmsvn/?action=browse&amp;path=%</a:t>
            </a:r>
            <a:r>
              <a:rPr lang="en-CA" sz="2400" dirty="0" smtClean="0">
                <a:hlinkClick r:id="rId2"/>
              </a:rPr>
              <a:t>2Ftrunk%2Fpresentations%2F2015-FHIR-Institute%2F</a:t>
            </a:r>
            <a:endParaRPr lang="en-CA" sz="2000" dirty="0" smtClean="0"/>
          </a:p>
          <a:p>
            <a:pPr lvl="0"/>
            <a:r>
              <a:rPr lang="en-US" sz="2800" dirty="0" smtClean="0"/>
              <a:t>Is licensed for use under the Creative Commons, specifically:</a:t>
            </a:r>
          </a:p>
          <a:p>
            <a:pPr lvl="1"/>
            <a:r>
              <a:rPr lang="en-CA" sz="2400" u="sng" dirty="0">
                <a:hlinkClick r:id="rId3"/>
              </a:rPr>
              <a:t>Creative Commons Attribution 3.0 </a:t>
            </a:r>
            <a:r>
              <a:rPr lang="en-CA" sz="2400" u="sng" dirty="0" err="1">
                <a:hlinkClick r:id="rId3"/>
              </a:rPr>
              <a:t>Unported</a:t>
            </a:r>
            <a:r>
              <a:rPr lang="en-CA" sz="2400" u="sng" dirty="0">
                <a:hlinkClick r:id="rId3"/>
              </a:rPr>
              <a:t> </a:t>
            </a:r>
            <a:r>
              <a:rPr lang="en-CA" sz="2400" u="sng" dirty="0" smtClean="0">
                <a:hlinkClick r:id="rId3"/>
              </a:rPr>
              <a:t>License</a:t>
            </a:r>
            <a:endParaRPr lang="en-CA" sz="2400" u="sng" dirty="0" smtClean="0"/>
          </a:p>
          <a:p>
            <a:pPr lvl="1"/>
            <a:r>
              <a:rPr lang="en-US" sz="2400" dirty="0" smtClean="0"/>
              <a:t>(Do with it as you wish, so long as you give</a:t>
            </a:r>
            <a:br>
              <a:rPr lang="en-US" sz="2400" dirty="0" smtClean="0"/>
            </a:br>
            <a:r>
              <a:rPr lang="en-US" sz="2400" dirty="0" smtClean="0"/>
              <a:t> credit)</a:t>
            </a:r>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2720" y="5013176"/>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241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Manifesto</a:t>
            </a:r>
            <a:endParaRPr lang="en-US" dirty="0"/>
          </a:p>
        </p:txBody>
      </p:sp>
      <p:sp>
        <p:nvSpPr>
          <p:cNvPr id="4" name="Content Placeholder 3"/>
          <p:cNvSpPr>
            <a:spLocks noGrp="1"/>
          </p:cNvSpPr>
          <p:nvPr>
            <p:ph idx="1"/>
          </p:nvPr>
        </p:nvSpPr>
        <p:spPr>
          <a:xfrm>
            <a:off x="467544" y="1828800"/>
            <a:ext cx="8280920" cy="4480520"/>
          </a:xfrm>
        </p:spPr>
        <p:txBody>
          <a:bodyPr/>
          <a:lstStyle/>
          <a:p>
            <a:pPr lvl="0"/>
            <a:r>
              <a:rPr lang="en-US" dirty="0" smtClean="0"/>
              <a:t>Focus on </a:t>
            </a:r>
            <a:r>
              <a:rPr lang="en-US" b="1" dirty="0" smtClean="0"/>
              <a:t>implementers</a:t>
            </a:r>
          </a:p>
          <a:p>
            <a:pPr lvl="0"/>
            <a:r>
              <a:rPr lang="en-US" dirty="0" smtClean="0"/>
              <a:t>Keep </a:t>
            </a:r>
            <a:r>
              <a:rPr lang="en-US" b="1" dirty="0" smtClean="0"/>
              <a:t>common</a:t>
            </a:r>
            <a:r>
              <a:rPr lang="en-US" dirty="0" smtClean="0"/>
              <a:t> </a:t>
            </a:r>
            <a:r>
              <a:rPr lang="en-US" b="1" dirty="0" smtClean="0"/>
              <a:t>scenarios </a:t>
            </a:r>
            <a:r>
              <a:rPr lang="en-US" dirty="0" smtClean="0"/>
              <a:t>simple</a:t>
            </a:r>
          </a:p>
          <a:p>
            <a:r>
              <a:rPr lang="en-US" dirty="0" smtClean="0"/>
              <a:t>Leverage </a:t>
            </a:r>
            <a:r>
              <a:rPr lang="en-US" b="1" dirty="0" smtClean="0"/>
              <a:t>existing technologies</a:t>
            </a:r>
          </a:p>
          <a:p>
            <a:r>
              <a:rPr lang="en-US" dirty="0" smtClean="0"/>
              <a:t>Provide</a:t>
            </a:r>
            <a:r>
              <a:rPr lang="en-US" b="1" dirty="0" smtClean="0"/>
              <a:t> human readability</a:t>
            </a:r>
            <a:endParaRPr lang="en-US" dirty="0" smtClean="0"/>
          </a:p>
          <a:p>
            <a:r>
              <a:rPr lang="en-US" dirty="0" smtClean="0"/>
              <a:t>Make content </a:t>
            </a:r>
            <a:r>
              <a:rPr lang="en-US" b="1" dirty="0" smtClean="0"/>
              <a:t>freely available</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Support multiple </a:t>
            </a:r>
            <a:r>
              <a:rPr lang="en-US" sz="3100" b="1" dirty="0" smtClean="0">
                <a:effectLst/>
                <a:latin typeface="+mn-lt"/>
                <a:ea typeface="+mn-ea"/>
                <a:cs typeface="+mn-cs"/>
              </a:rPr>
              <a:t>paradigms &amp; architectures</a:t>
            </a:r>
            <a:endParaRPr lang="en-US" sz="3100" b="0" dirty="0" smtClean="0">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Demonstrate best practice </a:t>
            </a:r>
            <a:r>
              <a:rPr lang="en-US" sz="3100" b="1" dirty="0" smtClean="0">
                <a:effectLst/>
              </a:rPr>
              <a:t>governance</a:t>
            </a:r>
            <a:endParaRPr lang="en-US" sz="3100" dirty="0" smtClean="0">
              <a:effectLst/>
            </a:endParaRPr>
          </a:p>
        </p:txBody>
      </p:sp>
    </p:spTree>
    <p:extLst>
      <p:ext uri="{BB962C8B-B14F-4D97-AF65-F5344CB8AC3E}">
        <p14:creationId xmlns:p14="http://schemas.microsoft.com/office/powerpoint/2010/main" val="99352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formal constraints</a:t>
            </a:r>
            <a:endParaRPr lang="en-US" dirty="0"/>
          </a:p>
        </p:txBody>
      </p:sp>
      <p:sp>
        <p:nvSpPr>
          <p:cNvPr id="3" name="Content Placeholder 2"/>
          <p:cNvSpPr>
            <a:spLocks noGrp="1"/>
          </p:cNvSpPr>
          <p:nvPr>
            <p:ph idx="1"/>
          </p:nvPr>
        </p:nvSpPr>
        <p:spPr/>
        <p:txBody>
          <a:bodyPr/>
          <a:lstStyle/>
          <a:p>
            <a:r>
              <a:rPr lang="en-US" dirty="0" smtClean="0"/>
              <a:t>Invariants, co-occurrence</a:t>
            </a:r>
          </a:p>
          <a:p>
            <a:r>
              <a:rPr lang="en-US" dirty="0" smtClean="0"/>
              <a:t>Uses free text (human) + </a:t>
            </a:r>
            <a:r>
              <a:rPr lang="en-US" dirty="0" err="1" smtClean="0"/>
              <a:t>xpath</a:t>
            </a:r>
            <a:r>
              <a:rPr lang="en-US" dirty="0" smtClean="0"/>
              <a:t> (executable)</a:t>
            </a:r>
          </a:p>
          <a:p>
            <a:r>
              <a:rPr lang="en-US" dirty="0" smtClean="0"/>
              <a:t>Constraints should be declared on lowest element in the hierarchy that is common to all nodes referenced by the constraint.</a:t>
            </a:r>
          </a:p>
          <a:p>
            <a:r>
              <a:rPr lang="en-US" dirty="0" smtClean="0"/>
              <a:t>Identified by (local) id, involved elements refer to that id</a:t>
            </a:r>
          </a:p>
          <a:p>
            <a:r>
              <a:rPr lang="en-US" dirty="0" smtClean="0"/>
              <a:t>Specify severity (“error” or “warning”)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200</a:t>
            </a:fld>
            <a:endParaRPr lang="en-CA" dirty="0"/>
          </a:p>
        </p:txBody>
      </p:sp>
    </p:spTree>
    <p:extLst>
      <p:ext uri="{BB962C8B-B14F-4D97-AF65-F5344CB8AC3E}">
        <p14:creationId xmlns:p14="http://schemas.microsoft.com/office/powerpoint/2010/main" val="161342730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a:t>
            </a:r>
            <a:endParaRPr lang="en-US" dirty="0"/>
          </a:p>
        </p:txBody>
      </p:sp>
      <p:sp>
        <p:nvSpPr>
          <p:cNvPr id="3" name="Content Placeholder 2"/>
          <p:cNvSpPr>
            <a:spLocks noGrp="1"/>
          </p:cNvSpPr>
          <p:nvPr>
            <p:ph idx="1"/>
          </p:nvPr>
        </p:nvSpPr>
        <p:spPr>
          <a:xfrm>
            <a:off x="381000" y="4581128"/>
            <a:ext cx="8382000" cy="1512168"/>
          </a:xfrm>
        </p:spPr>
        <p:txBody>
          <a:bodyPr/>
          <a:lstStyle/>
          <a:p>
            <a:r>
              <a:rPr lang="en-US" dirty="0" smtClean="0"/>
              <a:t>Slicing = constraining a repeating element</a:t>
            </a:r>
          </a:p>
          <a:p>
            <a:r>
              <a:rPr lang="en-US" dirty="0" smtClean="0"/>
              <a:t>Base Composition has 0..* “Sections”</a:t>
            </a:r>
          </a:p>
          <a:p>
            <a:r>
              <a:rPr lang="en-US" dirty="0" smtClean="0"/>
              <a:t>Section has 0..1 element with content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201</a:t>
            </a:fld>
            <a:endParaRPr lang="en-CA" dirty="0"/>
          </a:p>
        </p:txBody>
      </p:sp>
      <p:sp>
        <p:nvSpPr>
          <p:cNvPr id="6" name="Rectangle 5"/>
          <p:cNvSpPr/>
          <p:nvPr/>
        </p:nvSpPr>
        <p:spPr bwMode="auto">
          <a:xfrm>
            <a:off x="539552" y="2564904"/>
            <a:ext cx="2880320"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type: </a:t>
            </a:r>
            <a:r>
              <a:rPr lang="en-US" dirty="0" err="1" smtClean="0">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572000" y="2564904"/>
            <a:ext cx="3096344" cy="122413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code: </a:t>
            </a:r>
            <a:r>
              <a:rPr kumimoji="0" lang="en-US" sz="1800" i="0" u="none" strike="noStrike" cap="none" normalizeH="0" baseline="0" dirty="0" err="1" smtClean="0">
                <a:ln>
                  <a:noFill/>
                </a:ln>
                <a:solidFill>
                  <a:schemeClr val="tx1"/>
                </a:solidFill>
                <a:effectLst/>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content: Resource(Any) 0..1</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stCxn id="6" idx="3"/>
          </p:cNvCxnSpPr>
          <p:nvPr/>
        </p:nvCxnSpPr>
        <p:spPr bwMode="auto">
          <a:xfrm>
            <a:off x="3419872" y="3320988"/>
            <a:ext cx="1152128" cy="0"/>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9" name="TextBox 8"/>
          <p:cNvSpPr txBox="1"/>
          <p:nvPr/>
        </p:nvSpPr>
        <p:spPr>
          <a:xfrm>
            <a:off x="3923928" y="2924944"/>
            <a:ext cx="530915" cy="369332"/>
          </a:xfrm>
          <a:prstGeom prst="rect">
            <a:avLst/>
          </a:prstGeom>
          <a:noFill/>
        </p:spPr>
        <p:txBody>
          <a:bodyPr wrap="none" rtlCol="0">
            <a:spAutoFit/>
          </a:bodyPr>
          <a:lstStyle/>
          <a:p>
            <a:r>
              <a:rPr lang="en-US" dirty="0" smtClean="0"/>
              <a:t>0..*</a:t>
            </a:r>
            <a:endParaRPr lang="nl-NL" dirty="0"/>
          </a:p>
        </p:txBody>
      </p:sp>
      <p:sp>
        <p:nvSpPr>
          <p:cNvPr id="12" name="TextBox 11"/>
          <p:cNvSpPr txBox="1"/>
          <p:nvPr/>
        </p:nvSpPr>
        <p:spPr>
          <a:xfrm>
            <a:off x="539552" y="1916832"/>
            <a:ext cx="6912768" cy="369332"/>
          </a:xfrm>
          <a:prstGeom prst="rect">
            <a:avLst/>
          </a:prstGeom>
          <a:noFill/>
        </p:spPr>
        <p:txBody>
          <a:bodyPr wrap="square" rtlCol="0">
            <a:spAutoFit/>
          </a:bodyPr>
          <a:lstStyle/>
          <a:p>
            <a:r>
              <a:rPr lang="en-US" dirty="0" smtClean="0"/>
              <a:t>Schematic view of Composition (aka a Document header)</a:t>
            </a:r>
            <a:endParaRPr lang="nl-NL" dirty="0"/>
          </a:p>
        </p:txBody>
      </p:sp>
    </p:spTree>
    <p:extLst>
      <p:ext uri="{BB962C8B-B14F-4D97-AF65-F5344CB8AC3E}">
        <p14:creationId xmlns:p14="http://schemas.microsoft.com/office/powerpoint/2010/main" val="316675512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 into a CCD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202</a:t>
            </a:fld>
            <a:endParaRPr lang="en-CA" dirty="0"/>
          </a:p>
        </p:txBody>
      </p:sp>
      <p:sp>
        <p:nvSpPr>
          <p:cNvPr id="6" name="Rectangle 5"/>
          <p:cNvSpPr/>
          <p:nvPr/>
        </p:nvSpPr>
        <p:spPr bwMode="auto">
          <a:xfrm>
            <a:off x="755576" y="1988840"/>
            <a:ext cx="2304256"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eaLnBrk="0" fontAlgn="base" hangingPunct="0">
              <a:spcBef>
                <a:spcPct val="0"/>
              </a:spcBef>
              <a:spcAft>
                <a:spcPct val="0"/>
              </a:spcAft>
            </a:pPr>
            <a:r>
              <a:rPr lang="en-US" dirty="0" smtClean="0">
                <a:latin typeface="Arial" charset="0"/>
              </a:rPr>
              <a:t>type </a:t>
            </a:r>
            <a:r>
              <a:rPr lang="en-US" dirty="0">
                <a:latin typeface="Arial" charset="0"/>
              </a:rPr>
              <a:t>= “34133-9” “Summarization of </a:t>
            </a:r>
          </a:p>
          <a:p>
            <a:pPr eaLnBrk="0" fontAlgn="base" hangingPunct="0">
              <a:spcBef>
                <a:spcPct val="0"/>
              </a:spcBef>
              <a:spcAft>
                <a:spcPct val="0"/>
              </a:spcAft>
            </a:pPr>
            <a:r>
              <a:rPr lang="en-US" dirty="0">
                <a:latin typeface="Arial" charset="0"/>
              </a:rPr>
              <a:t>episode note”</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067944" y="19888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 </a:t>
            </a:r>
            <a:r>
              <a:rPr lang="en-US" dirty="0" smtClean="0">
                <a:latin typeface="Arial" charset="0"/>
              </a:rPr>
              <a:t>42348-3 (“</a:t>
            </a:r>
            <a:r>
              <a:rPr lang="en-US" dirty="0">
                <a:latin typeface="Arial" charset="0"/>
              </a:rPr>
              <a:t>Advance directives</a:t>
            </a:r>
            <a:r>
              <a:rPr lang="en-US" dirty="0" smtClean="0">
                <a:latin typeface="Arial" charset="0"/>
              </a:rPr>
              <a: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endCxn id="7" idx="1"/>
          </p:cNvCxnSpPr>
          <p:nvPr/>
        </p:nvCxnSpPr>
        <p:spPr bwMode="auto">
          <a:xfrm flipV="1">
            <a:off x="3059832" y="2366882"/>
            <a:ext cx="1008112" cy="378042"/>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3" name="Rectangle 12"/>
          <p:cNvSpPr/>
          <p:nvPr/>
        </p:nvSpPr>
        <p:spPr bwMode="auto">
          <a:xfrm>
            <a:off x="4067944" y="28889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11450-4 (“</a:t>
            </a:r>
            <a:r>
              <a:rPr lang="en-US" dirty="0">
                <a:latin typeface="Arial" charset="0"/>
              </a:rPr>
              <a:t>Problem list</a:t>
            </a:r>
            <a:r>
              <a:rPr lang="en-US" dirty="0" smtClean="0">
                <a:latin typeface="Arial" charset="0"/>
              </a:rPr>
              <a:t>”)</a:t>
            </a:r>
            <a:endParaRPr lang="en-US" b="1" dirty="0" smtClean="0">
              <a:latin typeface="Arial" charset="0"/>
            </a:endParaRPr>
          </a:p>
        </p:txBody>
      </p:sp>
      <p:cxnSp>
        <p:nvCxnSpPr>
          <p:cNvPr id="14" name="Straight Arrow Connector 13"/>
          <p:cNvCxnSpPr/>
          <p:nvPr/>
        </p:nvCxnSpPr>
        <p:spPr bwMode="auto">
          <a:xfrm>
            <a:off x="3059832" y="2744924"/>
            <a:ext cx="1008112" cy="522058"/>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8" name="Rectangle 17"/>
          <p:cNvSpPr/>
          <p:nvPr/>
        </p:nvSpPr>
        <p:spPr bwMode="auto">
          <a:xfrm>
            <a:off x="4067944" y="4293096"/>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 </a:t>
            </a:r>
            <a:r>
              <a:rPr lang="nl-NL" dirty="0" smtClean="0"/>
              <a:t>18776-5 (“</a:t>
            </a:r>
            <a:r>
              <a:rPr lang="nl-NL" dirty="0"/>
              <a:t>Treatment plan</a:t>
            </a:r>
            <a:r>
              <a:rPr lang="nl-NL" dirty="0" smtClean="0"/>
              <a:t>”)</a:t>
            </a:r>
            <a:endParaRPr lang="nl-NL" dirty="0"/>
          </a:p>
          <a:p>
            <a:pPr eaLnBrk="0" fontAlgn="base" hangingPunct="0">
              <a:spcBef>
                <a:spcPct val="0"/>
              </a:spcBef>
              <a:spcAft>
                <a:spcPct val="0"/>
              </a:spcAft>
            </a:pPr>
            <a:endParaRPr lang="en-US" b="1" dirty="0" smtClean="0">
              <a:latin typeface="Arial" charset="0"/>
            </a:endParaRPr>
          </a:p>
        </p:txBody>
      </p:sp>
      <p:cxnSp>
        <p:nvCxnSpPr>
          <p:cNvPr id="19" name="Straight Arrow Connector 18"/>
          <p:cNvCxnSpPr>
            <a:stCxn id="6" idx="3"/>
            <a:endCxn id="18" idx="1"/>
          </p:cNvCxnSpPr>
          <p:nvPr/>
        </p:nvCxnSpPr>
        <p:spPr bwMode="auto">
          <a:xfrm>
            <a:off x="3059832" y="2744924"/>
            <a:ext cx="1008112" cy="1926214"/>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23" name="TextBox 22"/>
          <p:cNvSpPr txBox="1"/>
          <p:nvPr/>
        </p:nvSpPr>
        <p:spPr>
          <a:xfrm>
            <a:off x="6124818" y="3717032"/>
            <a:ext cx="738664" cy="553998"/>
          </a:xfrm>
          <a:prstGeom prst="rect">
            <a:avLst/>
          </a:prstGeom>
          <a:noFill/>
        </p:spPr>
        <p:txBody>
          <a:bodyPr vert="eaVert" wrap="none" rtlCol="0">
            <a:spAutoFit/>
          </a:bodyPr>
          <a:lstStyle/>
          <a:p>
            <a:r>
              <a:rPr lang="en-US" sz="3600" b="1" dirty="0" smtClean="0"/>
              <a:t>…</a:t>
            </a:r>
            <a:endParaRPr lang="nl-NL" sz="3600" b="1" dirty="0"/>
          </a:p>
        </p:txBody>
      </p:sp>
      <p:sp>
        <p:nvSpPr>
          <p:cNvPr id="24" name="Content Placeholder 2"/>
          <p:cNvSpPr>
            <a:spLocks noGrp="1"/>
          </p:cNvSpPr>
          <p:nvPr>
            <p:ph idx="1"/>
          </p:nvPr>
        </p:nvSpPr>
        <p:spPr>
          <a:xfrm>
            <a:off x="381000" y="5229200"/>
            <a:ext cx="7719392" cy="864096"/>
          </a:xfrm>
        </p:spPr>
        <p:txBody>
          <a:bodyPr/>
          <a:lstStyle/>
          <a:p>
            <a:r>
              <a:rPr lang="en-US" sz="2400" dirty="0" smtClean="0"/>
              <a:t>“Slice” the repeating sections into a fixed set of profiled sections.</a:t>
            </a:r>
          </a:p>
          <a:p>
            <a:r>
              <a:rPr lang="en-US" sz="2400" dirty="0" smtClean="0"/>
              <a:t>“code” is fixed and is called the </a:t>
            </a:r>
            <a:r>
              <a:rPr lang="en-US" sz="2400" i="1" dirty="0" smtClean="0"/>
              <a:t>discriminator</a:t>
            </a:r>
            <a:endParaRPr lang="en-US" sz="2400" dirty="0" smtClean="0"/>
          </a:p>
        </p:txBody>
      </p:sp>
    </p:spTree>
    <p:extLst>
      <p:ext uri="{BB962C8B-B14F-4D97-AF65-F5344CB8AC3E}">
        <p14:creationId xmlns:p14="http://schemas.microsoft.com/office/powerpoint/2010/main" val="305647209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p:txBody>
          <a:bodyPr/>
          <a:lstStyle/>
          <a:p>
            <a:r>
              <a:rPr lang="en-US" dirty="0" smtClean="0"/>
              <a:t>Aggregation: for each </a:t>
            </a:r>
            <a:r>
              <a:rPr lang="en-US" dirty="0" err="1" smtClean="0"/>
              <a:t>ResourceReference</a:t>
            </a:r>
            <a:r>
              <a:rPr lang="en-US" dirty="0" smtClean="0"/>
              <a:t> choose 1..3:</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203</a:t>
            </a:fld>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501243595"/>
              </p:ext>
            </p:extLst>
          </p:nvPr>
        </p:nvGraphicFramePr>
        <p:xfrm>
          <a:off x="1115616" y="3356992"/>
          <a:ext cx="6912768" cy="2148840"/>
        </p:xfrm>
        <a:graphic>
          <a:graphicData uri="http://schemas.openxmlformats.org/drawingml/2006/table">
            <a:tbl>
              <a:tblPr/>
              <a:tblGrid>
                <a:gridCol w="3456384"/>
                <a:gridCol w="3456384"/>
              </a:tblGrid>
              <a:tr h="0">
                <a:tc>
                  <a:txBody>
                    <a:bodyPr/>
                    <a:lstStyle/>
                    <a:p>
                      <a:pPr fontAlgn="t"/>
                      <a:r>
                        <a:rPr lang="nl-NL" b="1">
                          <a:effectLst/>
                          <a:latin typeface="verdana"/>
                        </a:rPr>
                        <a:t>Code</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nl-NL" b="1" dirty="0">
                          <a:effectLst/>
                          <a:latin typeface="verdana"/>
                        </a:rPr>
                        <a:t>Definition</a:t>
                      </a:r>
                      <a:endParaRPr lang="nl-NL"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contained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 contained resource.</a:t>
                      </a: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referenced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smtClean="0">
                          <a:effectLst/>
                          <a:latin typeface="verdana"/>
                        </a:rPr>
                        <a:t>Reference to </a:t>
                      </a:r>
                      <a:r>
                        <a:rPr lang="en-US" b="0" dirty="0">
                          <a:effectLst/>
                          <a:latin typeface="verdana"/>
                        </a:rPr>
                        <a:t>a resource that has to be resolved </a:t>
                      </a:r>
                      <a:r>
                        <a:rPr lang="en-US" b="0" dirty="0" smtClean="0">
                          <a:effectLst/>
                          <a:latin typeface="verdana"/>
                        </a:rPr>
                        <a:t>externally</a:t>
                      </a:r>
                      <a:endParaRPr lang="en-US"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a:effectLst/>
                          <a:latin typeface="verdana"/>
                        </a:rPr>
                        <a:t>..</a:t>
                      </a:r>
                      <a:r>
                        <a:rPr lang="nl-NL" b="0" u="none" strike="noStrike">
                          <a:solidFill>
                            <a:srgbClr val="428BCA"/>
                          </a:solidFill>
                          <a:effectLst/>
                          <a:latin typeface="verdana"/>
                        </a:rPr>
                        <a:t>bundled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points to will be found in the same </a:t>
                      </a:r>
                      <a:r>
                        <a:rPr lang="en-US" b="0" dirty="0" smtClean="0">
                          <a:effectLst/>
                          <a:latin typeface="verdana"/>
                        </a:rPr>
                        <a:t>bundle</a:t>
                      </a:r>
                      <a:endParaRPr lang="en-US" b="0" dirty="0">
                        <a:effectLst/>
                        <a:latin typeface="verdana"/>
                      </a:endParaRPr>
                    </a:p>
                  </a:txBody>
                  <a:tcPr marL="28575" marR="28575" marT="28575" marB="2857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21419359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at run-time</a:t>
            </a:r>
            <a:endParaRPr lang="en-US" dirty="0"/>
          </a:p>
        </p:txBody>
      </p:sp>
      <p:sp>
        <p:nvSpPr>
          <p:cNvPr id="3" name="Content Placeholder 2"/>
          <p:cNvSpPr>
            <a:spLocks noGrp="1"/>
          </p:cNvSpPr>
          <p:nvPr>
            <p:ph idx="1"/>
          </p:nvPr>
        </p:nvSpPr>
        <p:spPr/>
        <p:txBody>
          <a:bodyPr/>
          <a:lstStyle/>
          <a:p>
            <a:r>
              <a:rPr lang="en-US" dirty="0" smtClean="0"/>
              <a:t>In addition to design-time constraints, profiles can be used at run-time</a:t>
            </a:r>
          </a:p>
          <a:p>
            <a:pPr lvl="1"/>
            <a:r>
              <a:rPr lang="en-US" dirty="0" smtClean="0"/>
              <a:t>Load a profile to guide user-entry to meet a particular best practice guideline</a:t>
            </a:r>
          </a:p>
          <a:p>
            <a:pPr lvl="1"/>
            <a:r>
              <a:rPr lang="en-US" dirty="0" smtClean="0"/>
              <a:t>Validate against a profile to determine whether an instance meets certain requirements (e.g. for decision-support)</a:t>
            </a:r>
          </a:p>
          <a:p>
            <a:pPr lvl="1"/>
            <a:r>
              <a:rPr lang="en-US" dirty="0" smtClean="0"/>
              <a:t>Adjust data entry rules on-the-fly to reflect the constraints of a specified server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204</a:t>
            </a:fld>
            <a:endParaRPr lang="en-CA"/>
          </a:p>
        </p:txBody>
      </p:sp>
    </p:spTree>
    <p:extLst>
      <p:ext uri="{BB962C8B-B14F-4D97-AF65-F5344CB8AC3E}">
        <p14:creationId xmlns:p14="http://schemas.microsoft.com/office/powerpoint/2010/main" val="69293964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a:t>
            </a:r>
            <a:endParaRPr lang="en-US" dirty="0"/>
          </a:p>
        </p:txBody>
      </p:sp>
      <p:sp>
        <p:nvSpPr>
          <p:cNvPr id="3" name="Content Placeholder 2"/>
          <p:cNvSpPr>
            <a:spLocks noGrp="1"/>
          </p:cNvSpPr>
          <p:nvPr>
            <p:ph idx="1"/>
          </p:nvPr>
        </p:nvSpPr>
        <p:spPr>
          <a:xfrm>
            <a:off x="381000" y="1828800"/>
            <a:ext cx="5257800" cy="4480520"/>
          </a:xfrm>
        </p:spPr>
        <p:txBody>
          <a:bodyPr/>
          <a:lstStyle/>
          <a:p>
            <a:r>
              <a:rPr lang="en-US" dirty="0" smtClean="0"/>
              <a:t>New (free) tool for editing FHIR Profiles</a:t>
            </a:r>
          </a:p>
          <a:p>
            <a:endParaRPr lang="en-US" dirty="0" smtClean="0"/>
          </a:p>
          <a:p>
            <a:r>
              <a:rPr lang="en-US" dirty="0" smtClean="0"/>
              <a:t>Released!</a:t>
            </a:r>
          </a:p>
          <a:p>
            <a:endParaRPr lang="en-US" dirty="0"/>
          </a:p>
          <a:p>
            <a:r>
              <a:rPr lang="en-US" dirty="0" smtClean="0"/>
              <a:t>Demo?</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205</a:t>
            </a:fld>
            <a:endParaRPr lang="en-CA" dirty="0"/>
          </a:p>
        </p:txBody>
      </p:sp>
      <p:pic>
        <p:nvPicPr>
          <p:cNvPr id="5" name="Picture 4"/>
          <p:cNvPicPr>
            <a:picLocks noChangeAspect="1"/>
          </p:cNvPicPr>
          <p:nvPr/>
        </p:nvPicPr>
        <p:blipFill>
          <a:blip r:embed="rId2"/>
          <a:stretch>
            <a:fillRect/>
          </a:stretch>
        </p:blipFill>
        <p:spPr>
          <a:xfrm>
            <a:off x="5638800" y="1988840"/>
            <a:ext cx="3063700" cy="3015642"/>
          </a:xfrm>
          <a:prstGeom prst="rect">
            <a:avLst/>
          </a:prstGeom>
        </p:spPr>
      </p:pic>
    </p:spTree>
    <p:extLst>
      <p:ext uri="{BB962C8B-B14F-4D97-AF65-F5344CB8AC3E}">
        <p14:creationId xmlns:p14="http://schemas.microsoft.com/office/powerpoint/2010/main" val="131251171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Conformance</a:t>
            </a:r>
            <a:endParaRPr lang="en-US" dirty="0"/>
          </a:p>
        </p:txBody>
      </p:sp>
      <p:sp>
        <p:nvSpPr>
          <p:cNvPr id="4" name="Content Placeholder 3"/>
          <p:cNvSpPr>
            <a:spLocks noGrp="1"/>
          </p:cNvSpPr>
          <p:nvPr>
            <p:ph idx="1"/>
          </p:nvPr>
        </p:nvSpPr>
        <p:spPr/>
        <p:txBody>
          <a:bodyPr>
            <a:normAutofit/>
          </a:bodyPr>
          <a:lstStyle/>
          <a:p>
            <a:r>
              <a:rPr lang="en-US" sz="2800" dirty="0" smtClean="0"/>
              <a:t>There’s a resource for documenting conformance to FHIR</a:t>
            </a:r>
          </a:p>
          <a:p>
            <a:r>
              <a:rPr lang="en-US" sz="2800" dirty="0" smtClean="0"/>
              <a:t>Can be used for:</a:t>
            </a:r>
          </a:p>
          <a:p>
            <a:pPr lvl="1"/>
            <a:r>
              <a:rPr lang="en-US" sz="2400" dirty="0" smtClean="0"/>
              <a:t>Stating how a specific system instance behaves</a:t>
            </a:r>
          </a:p>
          <a:p>
            <a:pPr lvl="1"/>
            <a:r>
              <a:rPr lang="en-US" sz="2400" dirty="0" smtClean="0"/>
              <a:t>Defining how a software system is capable of behaving (including configuration options)</a:t>
            </a:r>
          </a:p>
          <a:p>
            <a:pPr lvl="1"/>
            <a:r>
              <a:rPr lang="en-US" sz="2400" dirty="0" smtClean="0"/>
              <a:t>Identifying a desired set of behavior (e.g. RFP)</a:t>
            </a:r>
          </a:p>
          <a:p>
            <a:r>
              <a:rPr lang="en-US" sz="2800" dirty="0" smtClean="0"/>
              <a:t>To declare themselves “FHIR Conformant”, a system </a:t>
            </a:r>
            <a:r>
              <a:rPr lang="en-US" sz="2800" b="1" dirty="0" smtClean="0"/>
              <a:t>must</a:t>
            </a:r>
            <a:r>
              <a:rPr lang="en-US" sz="2800" dirty="0" smtClean="0"/>
              <a:t> publish a Conformance instance</a:t>
            </a:r>
          </a:p>
        </p:txBody>
      </p:sp>
      <p:sp>
        <p:nvSpPr>
          <p:cNvPr id="2" name="Slide Number Placeholder 1"/>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206</a:t>
            </a:fld>
            <a:endParaRPr lang="en-CA" dirty="0"/>
          </a:p>
        </p:txBody>
      </p:sp>
    </p:spTree>
    <p:extLst>
      <p:ext uri="{BB962C8B-B14F-4D97-AF65-F5344CB8AC3E}">
        <p14:creationId xmlns:p14="http://schemas.microsoft.com/office/powerpoint/2010/main" val="3783185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conformance</a:t>
            </a:r>
            <a:endParaRPr lang="en-US" dirty="0"/>
          </a:p>
        </p:txBody>
      </p:sp>
      <p:sp>
        <p:nvSpPr>
          <p:cNvPr id="3" name="Content Placeholder 2"/>
          <p:cNvSpPr>
            <a:spLocks noGrp="1"/>
          </p:cNvSpPr>
          <p:nvPr>
            <p:ph idx="1"/>
          </p:nvPr>
        </p:nvSpPr>
        <p:spPr/>
        <p:txBody>
          <a:bodyPr/>
          <a:lstStyle/>
          <a:p>
            <a:r>
              <a:rPr lang="en-US" dirty="0" smtClean="0"/>
              <a:t>Conformance is again, just a Resource</a:t>
            </a:r>
          </a:p>
          <a:p>
            <a:r>
              <a:rPr lang="en-US" dirty="0" smtClean="0"/>
              <a:t>Any FHIR server will publish his own conformance at a special endpoint</a:t>
            </a:r>
          </a:p>
          <a:p>
            <a:r>
              <a:rPr lang="en-US" dirty="0" smtClean="0"/>
              <a:t>A FHIR server may store and publish any number of additional Conformance resources, so you can refer to them</a:t>
            </a:r>
          </a:p>
          <a:p>
            <a:r>
              <a:rPr lang="en-US" sz="3200" dirty="0" err="1" smtClean="0"/>
              <a:t>Validatable</a:t>
            </a:r>
            <a:r>
              <a:rPr lang="en-US" sz="3200" dirty="0" smtClean="0"/>
              <a:t> by automated testing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207</a:t>
            </a:fld>
            <a:endParaRPr lang="en-CA"/>
          </a:p>
        </p:txBody>
      </p:sp>
    </p:spTree>
    <p:extLst>
      <p:ext uri="{BB962C8B-B14F-4D97-AF65-F5344CB8AC3E}">
        <p14:creationId xmlns:p14="http://schemas.microsoft.com/office/powerpoint/2010/main" val="56319805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Conformance at run-time</a:t>
            </a:r>
            <a:endParaRPr lang="en-US" dirty="0"/>
          </a:p>
        </p:txBody>
      </p:sp>
      <p:sp>
        <p:nvSpPr>
          <p:cNvPr id="3" name="Content Placeholder 2"/>
          <p:cNvSpPr>
            <a:spLocks noGrp="1"/>
          </p:cNvSpPr>
          <p:nvPr>
            <p:ph idx="1"/>
          </p:nvPr>
        </p:nvSpPr>
        <p:spPr/>
        <p:txBody>
          <a:bodyPr/>
          <a:lstStyle/>
          <a:p>
            <a:r>
              <a:rPr lang="en-US" dirty="0" smtClean="0"/>
              <a:t>In theory, a client can auto-configure itself based on a declared</a:t>
            </a:r>
            <a:r>
              <a:rPr lang="en-US" baseline="0" dirty="0" smtClean="0"/>
              <a:t> conformance profile</a:t>
            </a:r>
          </a:p>
          <a:p>
            <a:pPr lvl="1"/>
            <a:r>
              <a:rPr lang="en-US" dirty="0" smtClean="0"/>
              <a:t>What resources can be accessed,</a:t>
            </a:r>
            <a:r>
              <a:rPr lang="en-US" baseline="0" dirty="0" smtClean="0"/>
              <a:t> what data elements are used, etc.</a:t>
            </a:r>
          </a:p>
          <a:p>
            <a:pPr lvl="1"/>
            <a:r>
              <a:rPr lang="en-US" baseline="0" dirty="0" smtClean="0"/>
              <a:t>Because the location for a system’s conformance  statement is fixed, all you need is the base URI</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208</a:t>
            </a:fld>
            <a:endParaRPr lang="en-CA"/>
          </a:p>
        </p:txBody>
      </p:sp>
    </p:spTree>
    <p:extLst>
      <p:ext uri="{BB962C8B-B14F-4D97-AF65-F5344CB8AC3E}">
        <p14:creationId xmlns:p14="http://schemas.microsoft.com/office/powerpoint/2010/main" val="98592811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#6</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profile &amp; </a:t>
            </a:r>
          </a:p>
          <a:p>
            <a:pPr algn="ctr"/>
            <a:r>
              <a:rPr lang="en-US" sz="3600" dirty="0" smtClean="0">
                <a:latin typeface="+mj-lt"/>
              </a:rPr>
              <a:t>a conformance statement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 (that’s not just programmers)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C#, Java, Pascal, Swift, more coming</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p14="http://schemas.microsoft.com/office/powerpoint/2010/main" val="726755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&amp; Conformance Statement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210</a:t>
            </a:fld>
            <a:endParaRPr lang="en-CA"/>
          </a:p>
        </p:txBody>
      </p:sp>
      <p:sp>
        <p:nvSpPr>
          <p:cNvPr id="4" name="Text Placeholder 3"/>
          <p:cNvSpPr>
            <a:spLocks noGrp="1"/>
          </p:cNvSpPr>
          <p:nvPr>
            <p:ph type="body" idx="4294967295"/>
          </p:nvPr>
        </p:nvSpPr>
        <p:spPr/>
        <p:txBody>
          <a:bodyPr/>
          <a:lstStyle/>
          <a:p>
            <a:pPr lvl="0"/>
            <a:r>
              <a:rPr lang="en-US" sz="2800" dirty="0" smtClean="0"/>
              <a:t>Design a Profile for Blood Pressure</a:t>
            </a:r>
          </a:p>
          <a:p>
            <a:pPr lvl="1"/>
            <a:r>
              <a:rPr lang="en-US" sz="2300" dirty="0" smtClean="0"/>
              <a:t>You decide how detailed/rigorous you</a:t>
            </a:r>
            <a:r>
              <a:rPr lang="en-US" sz="2300" baseline="0" dirty="0" smtClean="0"/>
              <a:t> want to be</a:t>
            </a:r>
          </a:p>
          <a:p>
            <a:pPr lvl="0"/>
            <a:r>
              <a:rPr lang="en-US" sz="2800" dirty="0" smtClean="0"/>
              <a:t>Create a Conformance resource for a system you know well, converting the requirements to FHIR</a:t>
            </a:r>
          </a:p>
        </p:txBody>
      </p:sp>
    </p:spTree>
    <p:extLst>
      <p:ext uri="{BB962C8B-B14F-4D97-AF65-F5344CB8AC3E}">
        <p14:creationId xmlns:p14="http://schemas.microsoft.com/office/powerpoint/2010/main" val="411795395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Profiles &amp; Conformance</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211</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Implementation Considerations</a:t>
            </a:r>
            <a:endParaRPr lang="en-US" dirty="0"/>
          </a:p>
        </p:txBody>
      </p:sp>
      <p:sp>
        <p:nvSpPr>
          <p:cNvPr id="3" name="Text Placeholder 2"/>
          <p:cNvSpPr>
            <a:spLocks noGrp="1"/>
          </p:cNvSpPr>
          <p:nvPr>
            <p:ph type="body" idx="1"/>
          </p:nvPr>
        </p:nvSpPr>
        <p:spPr/>
        <p:txBody>
          <a:bodyPr/>
          <a:lstStyle/>
          <a:p>
            <a:r>
              <a:rPr lang="en-US" dirty="0" smtClean="0"/>
              <a:t>Architecture, Design and Hidden ‘Gotchas’</a:t>
            </a:r>
            <a:endParaRPr lang="en-US" dirty="0"/>
          </a:p>
        </p:txBody>
      </p:sp>
    </p:spTree>
    <p:extLst>
      <p:ext uri="{BB962C8B-B14F-4D97-AF65-F5344CB8AC3E}">
        <p14:creationId xmlns:p14="http://schemas.microsoft.com/office/powerpoint/2010/main" val="414510563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possible uses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213</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3"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4"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823697829"/>
      </p:ext>
    </p:extLst>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Repository model</a:t>
            </a:r>
            <a:endParaRPr lang="en-US" dirty="0"/>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Vendor</a:t>
            </a:r>
            <a:r>
              <a:rPr kumimoji="0" lang="nl-NL" sz="2400" b="1" i="0" u="none" strike="noStrike" cap="none" normalizeH="0" dirty="0" smtClean="0">
                <a:ln>
                  <a:noFill/>
                </a:ln>
                <a:solidFill>
                  <a:schemeClr val="tx1"/>
                </a:solidFill>
                <a:effectLst/>
                <a:latin typeface="Arial" charset="0"/>
                <a:cs typeface="Arial" charset="0"/>
              </a:rPr>
              <a:t> Neutral </a:t>
            </a:r>
            <a:r>
              <a:rPr kumimoji="0" lang="nl-NL" sz="2400" b="1" i="0" u="none" strike="noStrike" cap="none" normalizeH="0" dirty="0" err="1" smtClean="0">
                <a:ln>
                  <a:noFill/>
                </a:ln>
                <a:solidFill>
                  <a:schemeClr val="tx1"/>
                </a:solidFill>
                <a:effectLst/>
                <a:latin typeface="Arial" charset="0"/>
                <a:cs typeface="Arial" charset="0"/>
              </a:rPr>
              <a:t>Repository</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426720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L</a:t>
            </a:r>
            <a:r>
              <a:rPr kumimoji="0" lang="nl-NL" sz="2400" b="1" i="0" u="none" strike="noStrike" cap="none" normalizeH="0" baseline="0" dirty="0" smtClean="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PACS</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smtClean="0">
                <a:solidFill>
                  <a:schemeClr val="tx1"/>
                </a:solidFill>
                <a:latin typeface="Arial" charset="0"/>
                <a:cs typeface="Arial" charset="0"/>
              </a:rPr>
              <a:t>SystemX</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164288"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394411176"/>
      </p:ext>
    </p:extLst>
  </p:cSld>
  <p:clrMapOvr>
    <a:masterClrMapping/>
  </p:clrMapOv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a server</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215</a:t>
            </a:fld>
            <a:endParaRPr lang="en-CA"/>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HTTP</a:t>
            </a:r>
            <a:r>
              <a:rPr kumimoji="0" lang="nl-NL" sz="1800" b="1" i="0" u="none" strike="noStrike" cap="none" normalizeH="0" baseline="0" dirty="0" smtClean="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Encoding</a:t>
            </a:r>
            <a:r>
              <a:rPr lang="nl-NL" dirty="0" smtClean="0"/>
              <a:t>/</a:t>
            </a:r>
            <a:r>
              <a:rPr lang="nl-NL" dirty="0" err="1" smtClean="0"/>
              <a:t>decoding</a:t>
            </a:r>
            <a:r>
              <a:rPr lang="nl-NL" dirty="0" smtClean="0"/>
              <a:t>, </a:t>
            </a:r>
            <a:r>
              <a:rPr lang="nl-NL" dirty="0" err="1" smtClean="0"/>
              <a:t>param</a:t>
            </a:r>
            <a:r>
              <a:rPr lang="nl-NL" dirty="0" smtClean="0"/>
              <a:t> </a:t>
            </a:r>
            <a:r>
              <a:rPr lang="nl-NL" dirty="0" err="1" smtClean="0"/>
              <a:t>validation</a:t>
            </a:r>
            <a:r>
              <a:rPr lang="nl-NL" dirty="0" smtClean="0"/>
              <a:t>, syntax </a:t>
            </a:r>
            <a:r>
              <a:rPr lang="nl-NL" dirty="0" err="1" smtClean="0"/>
              <a:t>validation</a:t>
            </a:r>
            <a:endParaRPr kumimoji="0" lang="nl-NL"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Fhir</a:t>
            </a:r>
            <a:r>
              <a:rPr lang="nl-NL" b="1" dirty="0" smtClean="0">
                <a:solidFill>
                  <a:schemeClr val="bg1"/>
                </a:solidFill>
              </a:rPr>
              <a:t> Service</a:t>
            </a:r>
            <a:endParaRPr kumimoji="0" lang="nl-NL" sz="1800" b="1" i="0" u="none" strike="noStrike" cap="none" normalizeH="0" baseline="0" dirty="0" smtClean="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Indexer</a:t>
            </a:r>
            <a:r>
              <a:rPr lang="nl-NL" b="1" dirty="0" smtClean="0">
                <a:solidFill>
                  <a:schemeClr val="bg1"/>
                </a:solidFill>
              </a:rPr>
              <a:t> / Search</a:t>
            </a:r>
            <a:endParaRPr kumimoji="0" lang="nl-NL" sz="1800" b="1"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Storage</a:t>
            </a:r>
            <a:endParaRPr kumimoji="0" lang="nl-NL" sz="1800" b="1" i="0" u="none" strike="noStrike" cap="none" normalizeH="0" baseline="0" dirty="0" smtClean="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Implement</a:t>
            </a:r>
            <a:r>
              <a:rPr lang="nl-NL" dirty="0" smtClean="0"/>
              <a:t> service operations as </a:t>
            </a:r>
            <a:r>
              <a:rPr lang="nl-NL" dirty="0" err="1" smtClean="0"/>
              <a:t>described</a:t>
            </a:r>
            <a:r>
              <a:rPr lang="nl-NL" dirty="0" smtClean="0"/>
              <a:t> in </a:t>
            </a:r>
            <a:r>
              <a:rPr lang="nl-NL" dirty="0" err="1" smtClean="0"/>
              <a:t>spec</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63220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From wire to store</a:t>
            </a:r>
            <a:endParaRPr lang="en-US" dirty="0"/>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smtClean="0"/>
              <a:t>Storage</a:t>
            </a:r>
            <a:endParaRPr lang="nl-NL" dirty="0"/>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smtClean="0">
                <a:solidFill>
                  <a:schemeClr val="dk1"/>
                </a:solidFill>
              </a:rPr>
              <a:t>Fhir</a:t>
            </a:r>
            <a:r>
              <a:rPr lang="nl-NL" dirty="0" smtClean="0">
                <a:solidFill>
                  <a:schemeClr val="dk1"/>
                </a:solidFill>
              </a:rPr>
              <a:t> Service</a:t>
            </a:r>
            <a:endParaRPr lang="nl-NL" dirty="0">
              <a:solidFill>
                <a:schemeClr val="dk1"/>
              </a:solidFill>
            </a:endParaRP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smtClean="0"/>
                <a:t>O-R Map</a:t>
              </a:r>
              <a:endParaRPr lang="nl-NL" b="1" dirty="0"/>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CA" smtClean="0"/>
              <a:pPr/>
              <a:t>216</a:t>
            </a:fld>
            <a:endParaRPr lang="en-CA"/>
          </a:p>
        </p:txBody>
      </p:sp>
      <p:grpSp>
        <p:nvGrpSpPr>
          <p:cNvPr id="6" name="Group 33"/>
          <p:cNvGrpSpPr/>
          <p:nvPr/>
        </p:nvGrpSpPr>
        <p:grpSpPr>
          <a:xfrm>
            <a:off x="4800600" y="1852844"/>
            <a:ext cx="1676400" cy="4624156"/>
            <a:chOff x="4526622" y="1828800"/>
            <a:chExt cx="1676400" cy="4624156"/>
          </a:xfrm>
        </p:grpSpPr>
        <p:grpSp>
          <p:nvGrpSpPr>
            <p:cNvPr id="7"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smtClean="0"/>
                <a:t>NoSql</a:t>
              </a:r>
              <a:r>
                <a:rPr lang="nl-NL" b="1" dirty="0"/>
                <a:t/>
              </a:r>
              <a:br>
                <a:rPr lang="nl-NL" b="1" dirty="0"/>
              </a:br>
              <a:r>
                <a:rPr lang="nl-NL" b="1" dirty="0" smtClean="0"/>
                <a:t>(</a:t>
              </a:r>
              <a:r>
                <a:rPr lang="nl-NL" b="1" dirty="0" err="1" smtClean="0"/>
                <a:t>Xml</a:t>
              </a:r>
              <a:r>
                <a:rPr lang="nl-NL" b="1" dirty="0" smtClean="0"/>
                <a:t>/</a:t>
              </a:r>
              <a:r>
                <a:rPr lang="nl-NL" b="1" dirty="0" err="1" smtClean="0"/>
                <a:t>Json</a:t>
              </a:r>
              <a:r>
                <a:rPr lang="nl-NL" b="1" dirty="0" smtClean="0"/>
                <a:t>)</a:t>
              </a:r>
              <a:endParaRPr lang="nl-NL" b="1" dirty="0"/>
            </a:p>
          </p:txBody>
        </p:sp>
      </p:grpSp>
      <p:grpSp>
        <p:nvGrpSpPr>
          <p:cNvPr id="10"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9843552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Briefest intro to JSON</a:t>
            </a:r>
            <a:endParaRPr lang="en-US" dirty="0"/>
          </a:p>
        </p:txBody>
      </p:sp>
      <p:sp>
        <p:nvSpPr>
          <p:cNvPr id="3" name="Content Placeholder 2"/>
          <p:cNvSpPr>
            <a:spLocks noGrp="1"/>
          </p:cNvSpPr>
          <p:nvPr>
            <p:ph idx="1"/>
          </p:nvPr>
        </p:nvSpPr>
        <p:spPr/>
        <p:txBody>
          <a:bodyPr/>
          <a:lstStyle/>
          <a:p>
            <a:r>
              <a:rPr lang="en-US" dirty="0" smtClean="0"/>
              <a:t>JSON (“JavaScript Object Notation”): it’s JavaScript, not markup!</a:t>
            </a:r>
          </a:p>
          <a:p>
            <a:pPr marL="719138" lvl="2" indent="0" defTabSz="801688">
              <a:buNone/>
            </a:pPr>
            <a:r>
              <a:rPr lang="en-US" sz="1600" dirty="0" smtClean="0">
                <a:latin typeface="Courier New" pitchFamily="49" charset="0"/>
                <a:cs typeface="Courier New" pitchFamily="49" charset="0"/>
              </a:rPr>
              <a:t>{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“Country"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“name" : “the Netherlands",</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popDensity</a:t>
            </a:r>
            <a:r>
              <a:rPr lang="en-US" sz="1600" dirty="0" smtClean="0">
                <a:latin typeface="Courier New" pitchFamily="49" charset="0"/>
                <a:cs typeface="Courier New" pitchFamily="49" charset="0"/>
              </a:rPr>
              <a:t>” : 447.9 </a:t>
            </a:r>
          </a:p>
          <a:p>
            <a:pPr marL="719138" lvl="2" indent="0" defTabSz="801688">
              <a:buNone/>
            </a:pPr>
            <a:r>
              <a:rPr lang="en-US" sz="1600" dirty="0" smtClean="0">
                <a:latin typeface="Courier New" pitchFamily="49" charset="0"/>
                <a:cs typeface="Courier New" pitchFamily="49" charset="0"/>
              </a:rPr>
              <a:t>  }</a:t>
            </a:r>
          </a:p>
          <a:p>
            <a:pPr marL="719138" lvl="2" indent="0" defTabSz="801688">
              <a:buNone/>
            </a:pPr>
            <a:r>
              <a:rPr lang="en-US" sz="1600" dirty="0" smtClean="0">
                <a:latin typeface="Courier New" pitchFamily="49" charset="0"/>
                <a:cs typeface="Courier New" pitchFamily="49" charset="0"/>
              </a:rPr>
              <a:t>}</a:t>
            </a:r>
          </a:p>
          <a:p>
            <a:r>
              <a:rPr lang="en-US" sz="2300" dirty="0" err="1" smtClean="0">
                <a:latin typeface="Courier New" pitchFamily="49" charset="0"/>
                <a:cs typeface="Courier New" pitchFamily="49" charset="0"/>
              </a:rPr>
              <a:t>var</a:t>
            </a:r>
            <a:r>
              <a:rPr lang="en-US" sz="2300" dirty="0" smtClean="0">
                <a:latin typeface="Courier New" pitchFamily="49" charset="0"/>
                <a:cs typeface="Courier New" pitchFamily="49" charset="0"/>
              </a:rPr>
              <a:t> report = </a:t>
            </a:r>
            <a:r>
              <a:rPr lang="en-US" sz="2300" dirty="0" err="1" smtClean="0">
                <a:latin typeface="Courier New" pitchFamily="49" charset="0"/>
                <a:cs typeface="Courier New" pitchFamily="49" charset="0"/>
              </a:rPr>
              <a:t>eval</a:t>
            </a:r>
            <a:r>
              <a:rPr lang="en-US" sz="2300" dirty="0" smtClean="0">
                <a:latin typeface="Courier New" pitchFamily="49" charset="0"/>
                <a:cs typeface="Courier New" pitchFamily="49" charset="0"/>
              </a:rPr>
              <a:t>(“({…})”);</a:t>
            </a:r>
            <a:br>
              <a:rPr lang="en-US" sz="2300" dirty="0" smtClean="0">
                <a:latin typeface="Courier New" pitchFamily="49" charset="0"/>
                <a:cs typeface="Courier New" pitchFamily="49" charset="0"/>
              </a:rPr>
            </a:br>
            <a:r>
              <a:rPr lang="en-US" sz="2300" dirty="0" smtClean="0">
                <a:latin typeface="Courier New" pitchFamily="49" charset="0"/>
                <a:cs typeface="Courier New" pitchFamily="49" charset="0"/>
              </a:rPr>
              <a:t>alert(</a:t>
            </a:r>
            <a:r>
              <a:rPr lang="en-US" sz="2300" dirty="0" err="1" smtClean="0">
                <a:latin typeface="Courier New" pitchFamily="49" charset="0"/>
                <a:cs typeface="Courier New" pitchFamily="49" charset="0"/>
              </a:rPr>
              <a:t>report.LabReport.status</a:t>
            </a:r>
            <a:r>
              <a:rPr lang="en-US" sz="2300" dirty="0" smtClean="0">
                <a:latin typeface="Courier New" pitchFamily="49" charset="0"/>
                <a:cs typeface="Courier New" pitchFamily="49" charset="0"/>
              </a:rPr>
              <a:t>);</a:t>
            </a:r>
          </a:p>
          <a:p>
            <a:r>
              <a:rPr lang="en-US" dirty="0" smtClean="0"/>
              <a:t>Very easy parsing for JavaScript clients. But actually, use </a:t>
            </a:r>
            <a:r>
              <a:rPr lang="en-US" dirty="0" err="1" smtClean="0"/>
              <a:t>JSON.parse</a:t>
            </a:r>
            <a:r>
              <a:rPr lang="en-US" dirty="0" smtClean="0"/>
              <a:t>() instead ;-)</a:t>
            </a:r>
          </a:p>
          <a:p>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217</a:t>
            </a:fld>
            <a:endParaRPr lang="en-US"/>
          </a:p>
        </p:txBody>
      </p:sp>
    </p:spTree>
    <p:extLst>
      <p:ext uri="{BB962C8B-B14F-4D97-AF65-F5344CB8AC3E}">
        <p14:creationId xmlns:p14="http://schemas.microsoft.com/office/powerpoint/2010/main" val="363248146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and JSON are different</a:t>
            </a:r>
            <a:endParaRPr lang="en-US" dirty="0"/>
          </a:p>
        </p:txBody>
      </p:sp>
      <p:sp>
        <p:nvSpPr>
          <p:cNvPr id="6" name="Text Placeholder 5"/>
          <p:cNvSpPr>
            <a:spLocks noGrp="1"/>
          </p:cNvSpPr>
          <p:nvPr>
            <p:ph type="body" idx="1"/>
          </p:nvPr>
        </p:nvSpPr>
        <p:spPr/>
        <p:txBody>
          <a:bodyPr/>
          <a:lstStyle/>
          <a:p>
            <a:r>
              <a:rPr lang="en-US" dirty="0" smtClean="0"/>
              <a:t>Xml</a:t>
            </a:r>
            <a:endParaRPr lang="en-US" dirty="0"/>
          </a:p>
        </p:txBody>
      </p:sp>
      <p:sp>
        <p:nvSpPr>
          <p:cNvPr id="7" name="Content Placeholder 6"/>
          <p:cNvSpPr>
            <a:spLocks noGrp="1"/>
          </p:cNvSpPr>
          <p:nvPr>
            <p:ph sz="half" idx="2"/>
          </p:nvPr>
        </p:nvSpPr>
        <p:spPr/>
        <p:txBody>
          <a:bodyPr/>
          <a:lstStyle/>
          <a:p>
            <a:pPr marL="0" indent="0">
              <a:buNone/>
            </a:pPr>
            <a:r>
              <a:rPr lang="en-US" sz="2000" dirty="0" smtClean="0">
                <a:latin typeface="Courier New" pitchFamily="49" charset="0"/>
                <a:cs typeface="Courier New" pitchFamily="49" charset="0"/>
              </a:rPr>
              <a:t>&lt;XXX </a:t>
            </a:r>
            <a:r>
              <a:rPr lang="en-US" sz="2000" dirty="0" err="1" smtClean="0">
                <a:latin typeface="Courier New" pitchFamily="49" charset="0"/>
                <a:cs typeface="Courier New" pitchFamily="49" charset="0"/>
              </a:rPr>
              <a:t>xmlns</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urn:foo</a:t>
            </a:r>
            <a:r>
              <a:rPr lang="en-US" sz="2000" dirty="0" smtClean="0">
                <a:latin typeface="Courier New" pitchFamily="49" charset="0"/>
                <a:cs typeface="Courier New" pitchFamily="49" charset="0"/>
              </a:rPr>
              <a:t>”&gt;</a:t>
            </a:r>
          </a:p>
          <a:p>
            <a:pPr marL="0" indent="0">
              <a:buNone/>
            </a:pPr>
            <a:r>
              <a:rPr lang="en-US" sz="2000" dirty="0" smtClean="0">
                <a:latin typeface="Courier New" pitchFamily="49" charset="0"/>
                <a:cs typeface="Courier New" pitchFamily="49" charset="0"/>
              </a:rPr>
              <a:t>    &lt;B a=“c” /&gt;</a:t>
            </a:r>
          </a:p>
          <a:p>
            <a:pPr marL="0" indent="0">
              <a:buNone/>
            </a:pPr>
            <a:r>
              <a:rPr lang="en-US" sz="2000" dirty="0" smtClean="0">
                <a:latin typeface="Courier New" pitchFamily="49" charset="0"/>
                <a:cs typeface="Courier New" pitchFamily="49" charset="0"/>
              </a:rPr>
              <a:t>    &lt;C&gt;One&lt;/C&gt;</a:t>
            </a:r>
          </a:p>
          <a:p>
            <a:pPr marL="0" indent="0">
              <a:buNone/>
            </a:pPr>
            <a:r>
              <a:rPr lang="en-US" sz="2000" dirty="0" smtClean="0">
                <a:latin typeface="Courier New" pitchFamily="49" charset="0"/>
                <a:cs typeface="Courier New" pitchFamily="49" charset="0"/>
              </a:rPr>
              <a:t>    &lt;C&gt;Two&lt;/C&gt;</a:t>
            </a:r>
          </a:p>
          <a:p>
            <a:pPr marL="0" indent="0">
              <a:buNone/>
            </a:pPr>
            <a:r>
              <a:rPr lang="en-US" sz="2000" dirty="0" smtClean="0">
                <a:latin typeface="Courier New" pitchFamily="49" charset="0"/>
                <a:cs typeface="Courier New" pitchFamily="49" charset="0"/>
              </a:rPr>
              <a:t>    &lt;D&gt;One&lt;/D&gt;</a:t>
            </a:r>
          </a:p>
          <a:p>
            <a:pPr marL="0" indent="0">
              <a:buNone/>
            </a:pPr>
            <a:r>
              <a:rPr lang="en-US" sz="2000" dirty="0" smtClean="0">
                <a:latin typeface="Courier New" pitchFamily="49" charset="0"/>
                <a:cs typeface="Courier New" pitchFamily="49" charset="0"/>
              </a:rPr>
              <a:t>    &lt;div&gt;Not &lt;b&gt;so&lt;/b&gt;</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easy&lt;/div&gt;</a:t>
            </a:r>
          </a:p>
          <a:p>
            <a:pPr marL="0" indent="0">
              <a:buNone/>
            </a:pPr>
            <a:r>
              <a:rPr lang="en-US" sz="2000" dirty="0" smtClean="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smtClean="0"/>
              <a:t>JSON</a:t>
            </a:r>
            <a:endParaRPr lang="en-US" dirty="0"/>
          </a:p>
        </p:txBody>
      </p:sp>
      <p:sp>
        <p:nvSpPr>
          <p:cNvPr id="9" name="Content Placeholder 8"/>
          <p:cNvSpPr>
            <a:spLocks noGrp="1"/>
          </p:cNvSpPr>
          <p:nvPr>
            <p:ph sz="quarter" idx="4"/>
          </p:nvPr>
        </p:nvSpPr>
        <p:spPr/>
        <p:txBody>
          <a:bodyPr/>
          <a:lstStyle/>
          <a:p>
            <a:pPr marL="0" indent="0">
              <a:buNone/>
            </a:pPr>
            <a:r>
              <a:rPr lang="en-US" sz="2000" dirty="0" smtClean="0">
                <a:latin typeface="Courier New" pitchFamily="49" charset="0"/>
                <a:cs typeface="Courier New" pitchFamily="49" charset="0"/>
              </a:rPr>
              <a:t>{ “B”: { “a” : “c” },</a:t>
            </a:r>
          </a:p>
          <a:p>
            <a:pPr marL="0" indent="0">
              <a:buNone/>
            </a:pPr>
            <a:r>
              <a:rPr lang="en-US" sz="2000" dirty="0" smtClean="0">
                <a:latin typeface="Courier New" pitchFamily="49" charset="0"/>
                <a:cs typeface="Courier New" pitchFamily="49" charset="0"/>
              </a:rPr>
              <a:t>  “C”: [ “One”, “Two” ],</a:t>
            </a:r>
          </a:p>
          <a:p>
            <a:pPr marL="0" indent="0">
              <a:buNone/>
            </a:pPr>
            <a:r>
              <a:rPr lang="en-US" sz="2000" dirty="0" smtClean="0">
                <a:latin typeface="Courier New" pitchFamily="49" charset="0"/>
                <a:cs typeface="Courier New" pitchFamily="49" charset="0"/>
              </a:rPr>
              <a:t>  “D” : “One”,</a:t>
            </a:r>
          </a:p>
          <a:p>
            <a:pPr marL="0" indent="0">
              <a:buNone/>
            </a:pPr>
            <a:r>
              <a:rPr lang="en-US" sz="2000" dirty="0" smtClean="0">
                <a:latin typeface="Courier New" pitchFamily="49" charset="0"/>
                <a:cs typeface="Courier New" pitchFamily="49" charset="0"/>
              </a:rPr>
              <a:t>  “div” : {</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text-before”:“Not</a:t>
            </a:r>
            <a:r>
              <a:rPr lang="en-US" sz="2000" dirty="0" smtClean="0">
                <a:latin typeface="Courier New" pitchFamily="49" charset="0"/>
                <a:cs typeface="Courier New" pitchFamily="49" charset="0"/>
              </a:rPr>
              <a:t> ”,</a:t>
            </a:r>
          </a:p>
          <a:p>
            <a:pPr marL="0" indent="0">
              <a:buNone/>
            </a:pPr>
            <a:r>
              <a:rPr lang="en-US" sz="2000" dirty="0" smtClean="0">
                <a:latin typeface="Courier New" pitchFamily="49" charset="0"/>
                <a:cs typeface="Courier New" pitchFamily="49" charset="0"/>
              </a:rPr>
              <a:t>    b:“so”,</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tekst</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after”:“easy</a:t>
            </a:r>
            <a:r>
              <a:rPr lang="en-US" sz="2000" dirty="0" smtClean="0">
                <a:latin typeface="Courier New" pitchFamily="49" charset="0"/>
                <a:cs typeface="Courier New" pitchFamily="49" charset="0"/>
              </a:rPr>
              <a:t>”}</a:t>
            </a:r>
          </a:p>
          <a:p>
            <a:pPr marL="0" indent="0">
              <a:buNone/>
            </a:pPr>
            <a:r>
              <a:rPr lang="en-US" sz="2000" dirty="0" smtClean="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218</a:t>
            </a:fld>
            <a:endParaRPr lang="en-US"/>
          </a:p>
        </p:txBody>
      </p:sp>
      <p:sp>
        <p:nvSpPr>
          <p:cNvPr id="10" name="TextBox 9"/>
          <p:cNvSpPr txBox="1"/>
          <p:nvPr/>
        </p:nvSpPr>
        <p:spPr>
          <a:xfrm>
            <a:off x="609600" y="5410200"/>
            <a:ext cx="3810000" cy="923330"/>
          </a:xfrm>
          <a:prstGeom prst="rect">
            <a:avLst/>
          </a:prstGeom>
          <a:noFill/>
        </p:spPr>
        <p:txBody>
          <a:bodyPr wrap="square" rtlCol="0">
            <a:spAutoFit/>
          </a:bodyPr>
          <a:lstStyle/>
          <a:p>
            <a:pPr marL="285750" indent="-285750">
              <a:buFont typeface="Arial" pitchFamily="34" charset="0"/>
              <a:buChar char="•"/>
            </a:pPr>
            <a:r>
              <a:rPr lang="en-US" dirty="0" smtClean="0"/>
              <a:t>How to retain namespaces?</a:t>
            </a:r>
          </a:p>
          <a:p>
            <a:pPr marL="285750" indent="-285750">
              <a:buFont typeface="Arial" pitchFamily="34" charset="0"/>
              <a:buChar char="•"/>
            </a:pPr>
            <a:r>
              <a:rPr lang="en-US" dirty="0" smtClean="0"/>
              <a:t>How do you identify attributes?</a:t>
            </a:r>
          </a:p>
          <a:p>
            <a:pPr marL="285750" indent="-285750">
              <a:buFont typeface="Arial" pitchFamily="34" charset="0"/>
              <a:buChar char="•"/>
            </a:pPr>
            <a:r>
              <a:rPr lang="en-US" dirty="0" smtClean="0"/>
              <a:t>Bridge difference in data types?</a:t>
            </a:r>
            <a:endParaRPr lang="en-US" dirty="0"/>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Distinguish single elements from lists with one element?</a:t>
            </a:r>
          </a:p>
          <a:p>
            <a:pPr marL="285750" indent="-285750">
              <a:buFont typeface="Arial" pitchFamily="34" charset="0"/>
              <a:buChar char="•"/>
            </a:pPr>
            <a:r>
              <a:rPr lang="en-US" dirty="0" smtClean="0"/>
              <a:t>Mixed content?</a:t>
            </a:r>
          </a:p>
        </p:txBody>
      </p:sp>
    </p:spTree>
    <p:extLst>
      <p:ext uri="{BB962C8B-B14F-4D97-AF65-F5344CB8AC3E}">
        <p14:creationId xmlns:p14="http://schemas.microsoft.com/office/powerpoint/2010/main" val="229678799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9165" y="1665766"/>
            <a:ext cx="4070035" cy="4735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050" y="2057400"/>
            <a:ext cx="4121338" cy="4026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219</a:t>
            </a:fld>
            <a:endParaRPr lang="en-US"/>
          </a:p>
        </p:txBody>
      </p:sp>
      <p:sp>
        <p:nvSpPr>
          <p:cNvPr id="10" name="TextBox 9"/>
          <p:cNvSpPr txBox="1"/>
          <p:nvPr/>
        </p:nvSpPr>
        <p:spPr>
          <a:xfrm>
            <a:off x="1822529" y="1715033"/>
            <a:ext cx="2749471" cy="369332"/>
          </a:xfrm>
          <a:prstGeom prst="rect">
            <a:avLst/>
          </a:prstGeom>
          <a:noFill/>
        </p:spPr>
        <p:txBody>
          <a:bodyPr wrap="none" rtlCol="0">
            <a:spAutoFit/>
          </a:bodyPr>
          <a:lstStyle/>
          <a:p>
            <a:r>
              <a:rPr lang="en-US" dirty="0" err="1" smtClean="0"/>
              <a:t>relationship.coding</a:t>
            </a:r>
            <a:r>
              <a:rPr lang="en-US" dirty="0" smtClean="0"/>
              <a:t> is 0..*</a:t>
            </a:r>
            <a:endParaRPr lang="en-US" dirty="0"/>
          </a:p>
        </p:txBody>
      </p:sp>
      <p:cxnSp>
        <p:nvCxnSpPr>
          <p:cNvPr id="12" name="Straight Arrow Connector 11"/>
          <p:cNvCxnSpPr>
            <a:stCxn id="10" idx="2"/>
          </p:cNvCxnSpPr>
          <p:nvPr/>
        </p:nvCxnSpPr>
        <p:spPr bwMode="auto">
          <a:xfrm flipH="1">
            <a:off x="1600202" y="2084365"/>
            <a:ext cx="1597063" cy="50643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p:cNvCxnSpPr>
          <p:nvPr/>
        </p:nvCxnSpPr>
        <p:spPr bwMode="auto">
          <a:xfrm>
            <a:off x="3197265" y="2084365"/>
            <a:ext cx="1908135" cy="25321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97265" y="3510645"/>
            <a:ext cx="1159292" cy="369332"/>
          </a:xfrm>
          <a:prstGeom prst="rect">
            <a:avLst/>
          </a:prstGeom>
          <a:noFill/>
        </p:spPr>
        <p:txBody>
          <a:bodyPr wrap="none" rtlCol="0">
            <a:spAutoFit/>
          </a:bodyPr>
          <a:lstStyle/>
          <a:p>
            <a:r>
              <a:rPr lang="en-US" dirty="0"/>
              <a:t>primitives</a:t>
            </a:r>
            <a:endParaRPr lang="en-US" dirty="0">
              <a:solidFill>
                <a:srgbClr val="FF0000"/>
              </a:solidFill>
            </a:endParaRPr>
          </a:p>
        </p:txBody>
      </p:sp>
      <p:cxnSp>
        <p:nvCxnSpPr>
          <p:cNvPr id="19" name="Straight Arrow Connector 18"/>
          <p:cNvCxnSpPr>
            <a:stCxn id="18" idx="1"/>
          </p:cNvCxnSpPr>
          <p:nvPr/>
        </p:nvCxnSpPr>
        <p:spPr bwMode="auto">
          <a:xfrm flipH="1">
            <a:off x="2590800" y="3695311"/>
            <a:ext cx="606465" cy="495689"/>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3"/>
          </p:cNvCxnSpPr>
          <p:nvPr/>
        </p:nvCxnSpPr>
        <p:spPr bwMode="auto">
          <a:xfrm>
            <a:off x="4356557" y="3695311"/>
            <a:ext cx="748843"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144910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8646" y="2209800"/>
            <a:ext cx="5943600" cy="4142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Implementer Focus is…</a:t>
            </a:r>
            <a:endParaRPr lang="en-US" dirty="0"/>
          </a:p>
        </p:txBody>
      </p:sp>
      <p:sp>
        <p:nvSpPr>
          <p:cNvPr id="4" name="Slide Number Placeholder 3"/>
          <p:cNvSpPr>
            <a:spLocks noGrp="1"/>
          </p:cNvSpPr>
          <p:nvPr>
            <p:ph type="sldNum" sz="quarter" idx="4"/>
          </p:nvPr>
        </p:nvSpPr>
        <p:spPr/>
        <p:txBody>
          <a:bodyPr/>
          <a:lstStyle/>
          <a:p>
            <a:endParaRPr lang="en-CA" dirty="0"/>
          </a:p>
        </p:txBody>
      </p:sp>
      <p:sp>
        <p:nvSpPr>
          <p:cNvPr id="6" name="Rectangle 5"/>
          <p:cNvSpPr/>
          <p:nvPr/>
        </p:nvSpPr>
        <p:spPr>
          <a:xfrm>
            <a:off x="403746" y="1676400"/>
            <a:ext cx="8153400" cy="523220"/>
          </a:xfrm>
          <a:prstGeom prst="rect">
            <a:avLst/>
          </a:prstGeom>
        </p:spPr>
        <p:txBody>
          <a:bodyPr wrap="square">
            <a:spAutoFit/>
          </a:bodyPr>
          <a:lstStyle/>
          <a:p>
            <a:pPr algn="ctr"/>
            <a:r>
              <a:rPr lang="en-US" sz="2800" b="1" dirty="0">
                <a:latin typeface="Courier New" panose="02070309020205020404" pitchFamily="49" charset="0"/>
                <a:cs typeface="Courier New" panose="02070309020205020404" pitchFamily="49" charset="0"/>
              </a:rPr>
              <a:t>http://</a:t>
            </a:r>
            <a:r>
              <a:rPr lang="en-US" sz="2800" b="1" dirty="0" smtClean="0">
                <a:latin typeface="Courier New" panose="02070309020205020404" pitchFamily="49" charset="0"/>
                <a:cs typeface="Courier New" panose="02070309020205020404" pitchFamily="49" charset="0"/>
              </a:rPr>
              <a:t>hl7.org/fhir/downloads.html</a:t>
            </a:r>
            <a:endParaRPr lang="nl-NL"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673189"/>
      </p:ext>
    </p:extLst>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Handling both</a:t>
            </a:r>
            <a:endParaRPr lang="en-US" dirty="0"/>
          </a:p>
        </p:txBody>
      </p:sp>
      <p:sp>
        <p:nvSpPr>
          <p:cNvPr id="7" name="Content Placeholder 6"/>
          <p:cNvSpPr>
            <a:spLocks noGrp="1"/>
          </p:cNvSpPr>
          <p:nvPr>
            <p:ph idx="1"/>
          </p:nvPr>
        </p:nvSpPr>
        <p:spPr/>
        <p:txBody>
          <a:bodyPr/>
          <a:lstStyle/>
          <a:p>
            <a:r>
              <a:rPr lang="en-US" dirty="0" smtClean="0"/>
              <a:t>You need “meta” knowledge of the definition to distinguish lists / attributes</a:t>
            </a:r>
          </a:p>
          <a:p>
            <a:r>
              <a:rPr lang="en-US" dirty="0" smtClean="0"/>
              <a:t>The Java/C# API’s can easily interconvert</a:t>
            </a:r>
          </a:p>
          <a:p>
            <a:r>
              <a:rPr lang="en-US" dirty="0" smtClean="0"/>
              <a:t>Digital Signatures (in json?) are a problem when converting </a:t>
            </a:r>
            <a:r>
              <a:rPr lang="en-US" dirty="0" smtClean="0">
                <a:sym typeface="Wingdings"/>
              </a:rPr>
              <a:t></a:t>
            </a:r>
            <a:r>
              <a:rPr lang="en-US" dirty="0" smtClean="0"/>
              <a:t> store the original</a:t>
            </a:r>
          </a:p>
          <a:p>
            <a:r>
              <a:rPr lang="en-US" dirty="0" smtClean="0"/>
              <a:t>JAXB / </a:t>
            </a:r>
            <a:r>
              <a:rPr lang="en-US" dirty="0" err="1" smtClean="0"/>
              <a:t>XmlSerializer</a:t>
            </a:r>
            <a:r>
              <a:rPr lang="en-US" dirty="0" smtClean="0"/>
              <a:t> / </a:t>
            </a:r>
            <a:r>
              <a:rPr lang="en-US" dirty="0" err="1" smtClean="0"/>
              <a:t>DataContract</a:t>
            </a:r>
            <a:r>
              <a:rPr lang="en-US" dirty="0" smtClean="0"/>
              <a:t> would need extensive customization / additional @annotation / [attributes]. </a:t>
            </a:r>
            <a:r>
              <a:rPr lang="en-US" i="1" dirty="0" smtClean="0"/>
              <a:t>Contact us!</a:t>
            </a:r>
            <a:endParaRPr lang="en-US" i="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220</a:t>
            </a:fld>
            <a:endParaRPr lang="en-CA"/>
          </a:p>
        </p:txBody>
      </p:sp>
    </p:spTree>
    <p:extLst>
      <p:ext uri="{BB962C8B-B14F-4D97-AF65-F5344CB8AC3E}">
        <p14:creationId xmlns:p14="http://schemas.microsoft.com/office/powerpoint/2010/main" val="4200289980"/>
      </p:ext>
    </p:extLst>
  </p:cSld>
  <p:clrMapOvr>
    <a:masterClrMapping/>
  </p:clrMapOv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smtClean="0"/>
              <a:t>Document-oriented store</a:t>
            </a:r>
            <a:endParaRPr lang="en-US" dirty="0"/>
          </a:p>
        </p:txBody>
      </p:sp>
      <p:sp>
        <p:nvSpPr>
          <p:cNvPr id="7" name="Content Placeholder 6"/>
          <p:cNvSpPr>
            <a:spLocks noGrp="1"/>
          </p:cNvSpPr>
          <p:nvPr>
            <p:ph idx="1"/>
          </p:nvPr>
        </p:nvSpPr>
        <p:spPr>
          <a:xfrm>
            <a:off x="381000" y="1828800"/>
            <a:ext cx="8382000" cy="1524000"/>
          </a:xfrm>
        </p:spPr>
        <p:txBody>
          <a:bodyPr/>
          <a:lstStyle/>
          <a:p>
            <a:r>
              <a:rPr lang="en-US" dirty="0" smtClean="0"/>
              <a:t>A document-oriented store can store Resources as a “whole” document.</a:t>
            </a:r>
          </a:p>
          <a:p>
            <a:r>
              <a:rPr lang="en-US" dirty="0" smtClean="0"/>
              <a:t>E.g. </a:t>
            </a:r>
            <a:r>
              <a:rPr lang="en-US" dirty="0" err="1" smtClean="0"/>
              <a:t>MongoDb</a:t>
            </a:r>
            <a:r>
              <a:rPr lang="en-US" dirty="0" smtClean="0"/>
              <a:t> stores documents in JSON:</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221</a:t>
            </a:fld>
            <a:endParaRPr lang="en-CA"/>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post = {   author: “mike”, </a:t>
            </a:r>
          </a:p>
          <a:p>
            <a:r>
              <a:rPr lang="en-US" dirty="0"/>
              <a:t>	</a:t>
            </a:r>
            <a:r>
              <a:rPr lang="en-US" dirty="0" smtClean="0"/>
              <a:t> text: “my blog post...”, </a:t>
            </a:r>
          </a:p>
          <a:p>
            <a:r>
              <a:rPr lang="en-US" dirty="0"/>
              <a:t>	</a:t>
            </a:r>
            <a:r>
              <a:rPr lang="en-US" dirty="0" smtClean="0"/>
              <a:t> tags: [“</a:t>
            </a:r>
            <a:r>
              <a:rPr lang="en-US" dirty="0" err="1"/>
              <a:t>mongodb</a:t>
            </a:r>
            <a:r>
              <a:rPr lang="en-US" dirty="0" smtClean="0"/>
              <a:t>”,“</a:t>
            </a:r>
            <a:r>
              <a:rPr lang="en-US" dirty="0"/>
              <a:t>intro</a:t>
            </a:r>
            <a:r>
              <a:rPr lang="en-US" dirty="0" smtClean="0"/>
              <a:t>”]    };</a:t>
            </a:r>
          </a:p>
          <a:p>
            <a:endParaRPr lang="en-US" dirty="0"/>
          </a:p>
          <a:p>
            <a:r>
              <a:rPr lang="en-US" dirty="0" err="1" smtClean="0"/>
              <a:t>db.posts.save</a:t>
            </a:r>
            <a:r>
              <a:rPr lang="en-US" dirty="0" smtClean="0"/>
              <a:t>( post );</a:t>
            </a:r>
          </a:p>
          <a:p>
            <a:endParaRPr lang="en-US" dirty="0"/>
          </a:p>
          <a:p>
            <a:r>
              <a:rPr lang="en-US" dirty="0" err="1" smtClean="0"/>
              <a:t>db.posts.find</a:t>
            </a:r>
            <a:r>
              <a:rPr lang="en-US" dirty="0" smtClean="0"/>
              <a:t>( { author: “mike” } );</a:t>
            </a:r>
          </a:p>
          <a:p>
            <a:r>
              <a:rPr lang="en-US" dirty="0" err="1" smtClean="0"/>
              <a:t>db.posts.find</a:t>
            </a:r>
            <a:r>
              <a:rPr lang="en-US" dirty="0" smtClean="0"/>
              <a:t>().</a:t>
            </a:r>
            <a:r>
              <a:rPr lang="en-US" dirty="0"/>
              <a:t>sort({</a:t>
            </a:r>
            <a:r>
              <a:rPr lang="en-US" dirty="0" smtClean="0"/>
              <a:t>date: -1}).</a:t>
            </a:r>
            <a:r>
              <a:rPr lang="en-US" dirty="0"/>
              <a:t>limit(10</a:t>
            </a:r>
            <a:r>
              <a:rPr lang="en-US" dirty="0" smtClean="0"/>
              <a:t>);</a:t>
            </a:r>
            <a:endParaRPr lang="en-US" dirty="0"/>
          </a:p>
        </p:txBody>
      </p:sp>
    </p:spTree>
    <p:extLst>
      <p:ext uri="{BB962C8B-B14F-4D97-AF65-F5344CB8AC3E}">
        <p14:creationId xmlns:p14="http://schemas.microsoft.com/office/powerpoint/2010/main" val="159841161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222</a:t>
            </a:fld>
            <a:endParaRPr lang="en-CA"/>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156543"/>
      </p:ext>
    </p:extLst>
  </p:cSld>
  <p:clrMapOvr>
    <a:masterClrMapping/>
  </p:clrMapOv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sql</a:t>
            </a:r>
            <a:r>
              <a:rPr lang="en-US" dirty="0" smtClean="0"/>
              <a:t>)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223</a:t>
            </a:fld>
            <a:endParaRPr lang="en-CA"/>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676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smtClean="0"/>
              <a:t>Batch: needs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224</a:t>
            </a:fld>
            <a:endParaRPr lang="en-CA"/>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smtClean="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smtClean="0">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smtClean="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smtClean="0">
              <a:solidFill>
                <a:srgbClr val="333333"/>
              </a:solidFill>
              <a:latin typeface="Courier New" panose="02070309020205020404" pitchFamily="49" charset="0"/>
              <a:ea typeface="Monaco"/>
              <a:cs typeface="Courier New" panose="02070309020205020404" pitchFamily="49" charset="0"/>
            </a:endParaRP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POST </a:t>
            </a:r>
            <a:r>
              <a:rPr lang="nl-NL" altLang="nl-NL" dirty="0">
                <a:solidFill>
                  <a:srgbClr val="333333"/>
                </a:solidFill>
                <a:latin typeface="Courier New" panose="02070309020205020404" pitchFamily="49" charset="0"/>
                <a:ea typeface="Monaco"/>
                <a:cs typeface="Courier New" panose="02070309020205020404" pitchFamily="49" charset="0"/>
              </a:rPr>
              <a:t>[service-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smtClean="0">
                <a:solidFill>
                  <a:srgbClr val="333333"/>
                </a:solidFill>
                <a:latin typeface="Courier New" panose="02070309020205020404" pitchFamily="49" charset="0"/>
                <a:ea typeface="Monaco"/>
                <a:cs typeface="Courier New" panose="02070309020205020404" pitchFamily="49" charset="0"/>
              </a:rPr>
              <a:t>)</a:t>
            </a: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smtClean="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p14="http://schemas.microsoft.com/office/powerpoint/2010/main" val="3800436593"/>
      </p:ext>
    </p:extLst>
  </p:cSld>
  <p:clrMapOvr>
    <a:masterClrMapping/>
  </p:clrMapOv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Amazon S3</a:t>
            </a:r>
            <a:endParaRPr kumimoji="0" lang="nl-NL" sz="18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Storing resources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225</a:t>
            </a:fld>
            <a:endParaRPr lang="en-CA"/>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FHIR POCO Model</a:t>
            </a:r>
            <a:endParaRPr kumimoji="0" lang="nl-NL" sz="1800" b="0" i="0" u="none" strike="noStrike" cap="none" normalizeH="0" baseline="0" dirty="0" smtClean="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Mongo</a:t>
            </a:r>
            <a:endParaRPr kumimoji="0" lang="nl-NL" sz="1800" b="1"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Patient</a:t>
            </a:r>
            <a:endParaRPr kumimoji="0" lang="nl-NL" sz="1800" b="0" i="0" u="none" strike="noStrike" cap="none" normalizeH="0" baseline="0" dirty="0" smtClean="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Observation</a:t>
            </a:r>
            <a:endParaRPr kumimoji="0" lang="nl-NL" sz="1700" b="0" i="0" u="none" strike="noStrike" cap="none" normalizeH="0" baseline="0" dirty="0" smtClean="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a:t>
              </a:r>
              <a:r>
                <a:rPr lang="en-US" dirty="0" err="1">
                  <a:solidFill>
                    <a:schemeClr val="bg1"/>
                  </a:solidFill>
                  <a:latin typeface="Arial" charset="0"/>
                </a:rPr>
                <a:t>json</a:t>
              </a:r>
              <a:r>
                <a:rPr lang="en-US" dirty="0">
                  <a:solidFill>
                    <a:schemeClr val="bg1"/>
                  </a:solidFill>
                  <a:latin typeface="Arial" charset="0"/>
                </a:rPr>
                <a:t>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smtClean="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a:t>
              </a:r>
              <a:r>
                <a:rPr lang="en-US" dirty="0" err="1">
                  <a:solidFill>
                    <a:schemeClr val="bg1"/>
                  </a:solidFill>
                </a:rPr>
                <a:t>json</a:t>
              </a:r>
              <a:r>
                <a:rPr lang="en-US" dirty="0" smtClean="0">
                  <a:solidFill>
                    <a:schemeClr val="bg1"/>
                  </a:solidFill>
                </a:rPr>
                <a:t>)</a:t>
              </a:r>
            </a:p>
            <a:p>
              <a:pPr algn="ctr"/>
              <a:endParaRPr lang="en-US" dirty="0">
                <a:solidFill>
                  <a:schemeClr val="bg1"/>
                </a:solidFill>
              </a:endParaRPr>
            </a:p>
            <a:p>
              <a:pPr algn="ctr"/>
              <a:r>
                <a:rPr lang="en-US" dirty="0" smtClean="0">
                  <a:solidFill>
                    <a:schemeClr val="bg1"/>
                  </a:solidFill>
                </a:rPr>
                <a:t>Resource</a:t>
              </a:r>
              <a:endParaRPr lang="en-US" dirty="0">
                <a:solidFill>
                  <a:schemeClr val="bg1"/>
                </a:solidFill>
              </a:endParaRPr>
            </a:p>
          </p:txBody>
        </p:sp>
      </p:grpSp>
    </p:spTree>
    <p:extLst>
      <p:ext uri="{BB962C8B-B14F-4D97-AF65-F5344CB8AC3E}">
        <p14:creationId xmlns:p14="http://schemas.microsoft.com/office/powerpoint/2010/main" val="284490445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 BLOB + Index</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226</a:t>
            </a:fld>
            <a:endParaRPr lang="en-CA"/>
          </a:p>
        </p:txBody>
      </p:sp>
      <p:graphicFrame>
        <p:nvGraphicFramePr>
          <p:cNvPr id="6" name="Table 5"/>
          <p:cNvGraphicFramePr>
            <a:graphicFrameLocks noGrp="1"/>
          </p:cNvGraphicFramePr>
          <p:nvPr>
            <p:extLst>
              <p:ext uri="{D42A27DB-BD31-4B8C-83A1-F6EECF244321}">
                <p14:modId xmlns:p14="http://schemas.microsoft.com/office/powerpoint/2010/main" val="435842501"/>
              </p:ext>
            </p:extLst>
          </p:nvPr>
        </p:nvGraphicFramePr>
        <p:xfrm>
          <a:off x="762000" y="1905000"/>
          <a:ext cx="6553200" cy="1143000"/>
        </p:xfrm>
        <a:graphic>
          <a:graphicData uri="http://schemas.openxmlformats.org/drawingml/2006/table">
            <a:tbl>
              <a:tblPr/>
              <a:tblGrid>
                <a:gridCol w="419651"/>
                <a:gridCol w="1347306"/>
                <a:gridCol w="1236870"/>
                <a:gridCol w="1415773"/>
                <a:gridCol w="2133600"/>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2012-12-19</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Observation</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61764834"/>
              </p:ext>
            </p:extLst>
          </p:nvPr>
        </p:nvGraphicFramePr>
        <p:xfrm>
          <a:off x="762000" y="3352800"/>
          <a:ext cx="5029200" cy="1143000"/>
        </p:xfrm>
        <a:graphic>
          <a:graphicData uri="http://schemas.openxmlformats.org/drawingml/2006/table">
            <a:tbl>
              <a:tblPr/>
              <a:tblGrid>
                <a:gridCol w="497680"/>
                <a:gridCol w="1597820"/>
                <a:gridCol w="1466850"/>
                <a:gridCol w="1466850"/>
              </a:tblGrid>
              <a:tr h="285750">
                <a:tc>
                  <a:txBody>
                    <a:bodyPr/>
                    <a:lstStyle/>
                    <a:p>
                      <a:pPr algn="ctr" fontAlgn="b"/>
                      <a:r>
                        <a:rPr lang="nl-NL" sz="1600" b="0" i="0" u="none" strike="noStrike" dirty="0" err="1" smtClean="0">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err="1" smtClean="0">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r>
              <a:tr h="285750">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smtClean="0">
                          <a:solidFill>
                            <a:srgbClr val="000000"/>
                          </a:solidFill>
                          <a:effectLst/>
                          <a:latin typeface="Arial"/>
                          <a:ea typeface="+mn-ea"/>
                          <a:cs typeface="+mn-cs"/>
                        </a:rPr>
                        <a:t>“Ewout”</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err="1" smtClean="0">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140251715"/>
              </p:ext>
            </p:extLst>
          </p:nvPr>
        </p:nvGraphicFramePr>
        <p:xfrm>
          <a:off x="762000" y="4876800"/>
          <a:ext cx="2209800" cy="857250"/>
        </p:xfrm>
        <a:graphic>
          <a:graphicData uri="http://schemas.openxmlformats.org/drawingml/2006/table">
            <a:tbl>
              <a:tblPr/>
              <a:tblGrid>
                <a:gridCol w="838200"/>
                <a:gridCol w="1371600"/>
              </a:tblGrid>
              <a:tr h="285750">
                <a:tc>
                  <a:txBody>
                    <a:bodyPr/>
                    <a:lstStyle/>
                    <a:p>
                      <a:pPr algn="ctr" fontAlgn="b"/>
                      <a:r>
                        <a:rPr lang="en-US" sz="1600" b="0" i="0" u="none" strike="noStrike" dirty="0" smtClean="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smtClean="0">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en-US" sz="1600" b="0" i="0" u="none" strike="noStrike" dirty="0" smtClean="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en-US" sz="1600" b="0" i="0" u="none" strike="noStrike" dirty="0" smtClean="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smtClean="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Separate tables for current and history?</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29615753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4000" b="1" dirty="0" smtClean="0"/>
              <a:t>Both implementations use a separately maintained index for search?</a:t>
            </a:r>
          </a:p>
          <a:p>
            <a:pPr marL="0" indent="0">
              <a:buNone/>
            </a:pPr>
            <a:endParaRPr lang="en-US" sz="4000" dirty="0" smtClean="0"/>
          </a:p>
          <a:p>
            <a:pPr marL="0" indent="0">
              <a:buNone/>
            </a:pPr>
            <a:r>
              <a:rPr lang="en-US" sz="4000" dirty="0" smtClean="0"/>
              <a:t>Yes, here’s why…</a:t>
            </a:r>
            <a:endParaRPr lang="en-US" sz="4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227</a:t>
            </a:fld>
            <a:endParaRPr lang="en-CA"/>
          </a:p>
        </p:txBody>
      </p:sp>
    </p:spTree>
    <p:extLst>
      <p:ext uri="{BB962C8B-B14F-4D97-AF65-F5344CB8AC3E}">
        <p14:creationId xmlns:p14="http://schemas.microsoft.com/office/powerpoint/2010/main" val="408928963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Predictable search</a:t>
            </a:r>
            <a:endParaRPr lang="en-US" dirty="0"/>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a:t>
            </a:r>
            <a:r>
              <a:rPr lang="en-US" sz="2400" dirty="0" smtClean="0">
                <a:latin typeface="+mn-lt"/>
              </a:rPr>
              <a:t>has a </a:t>
            </a:r>
            <a:r>
              <a:rPr lang="en-US" sz="2400" u="sng" dirty="0" smtClean="0">
                <a:latin typeface="+mn-lt"/>
              </a:rPr>
              <a:t>fixed set</a:t>
            </a:r>
            <a:r>
              <a:rPr lang="en-US" sz="2400" dirty="0" smtClean="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Searched element</a:t>
            </a:r>
          </a:p>
        </p:txBody>
      </p:sp>
    </p:spTree>
    <p:extLst>
      <p:ext uri="{BB962C8B-B14F-4D97-AF65-F5344CB8AC3E}">
        <p14:creationId xmlns:p14="http://schemas.microsoft.com/office/powerpoint/2010/main" val="163334913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parameters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58670732"/>
              </p:ext>
            </p:extLst>
          </p:nvPr>
        </p:nvGraphicFramePr>
        <p:xfrm>
          <a:off x="838200" y="2075976"/>
          <a:ext cx="7620000" cy="3181824"/>
        </p:xfrm>
        <a:graphic>
          <a:graphicData uri="http://schemas.openxmlformats.org/drawingml/2006/table">
            <a:tbl>
              <a:tblPr bandRow="1">
                <a:tableStyleId>{7DF18680-E054-41AD-8BC1-D1AEF772440D}</a:tableStyleId>
              </a:tblPr>
              <a:tblGrid>
                <a:gridCol w="1465385"/>
                <a:gridCol w="6154615"/>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smtClean="0"/>
                        <a:t>Search parameter must be a simple whole number.</a:t>
                      </a:r>
                      <a:endParaRPr lang="en-US" sz="1400" dirty="0"/>
                    </a:p>
                  </a:txBody>
                  <a:tcPr marL="16232" marR="16232" marT="16232" marB="16232"/>
                </a:tc>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a simple string, like a name part. </a:t>
                      </a:r>
                      <a:r>
                        <a:rPr lang="en-US" sz="1400" b="1" i="0" kern="1200" dirty="0" smtClean="0">
                          <a:solidFill>
                            <a:schemeClr val="dk1"/>
                          </a:solidFill>
                          <a:effectLst/>
                          <a:latin typeface="+mn-lt"/>
                          <a:ea typeface="+mn-ea"/>
                          <a:cs typeface="+mn-cs"/>
                        </a:rPr>
                        <a:t>Search is case-insensitive and accent-insensitive</a:t>
                      </a:r>
                      <a:r>
                        <a:rPr lang="en-US" sz="1400" b="0" i="0" kern="1200" dirty="0" smtClean="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tr>
              <a:tr h="583783">
                <a:tc>
                  <a:txBody>
                    <a:bodyPr/>
                    <a:lstStyle/>
                    <a:p>
                      <a:pPr fontAlgn="t"/>
                      <a:r>
                        <a:rPr lang="nl-NL" sz="1300" b="1" dirty="0" err="1">
                          <a:effectLst/>
                        </a:rPr>
                        <a:t>text</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on a long string. Used for text filter type search: it functions on searches within a body of text and may contain spaces to separate words. </a:t>
                      </a:r>
                      <a:r>
                        <a:rPr lang="en-US" sz="1400" b="1" i="0" kern="1200" dirty="0" smtClean="0">
                          <a:solidFill>
                            <a:schemeClr val="dk1"/>
                          </a:solidFill>
                          <a:effectLst/>
                          <a:latin typeface="+mn-lt"/>
                          <a:ea typeface="+mn-ea"/>
                          <a:cs typeface="+mn-cs"/>
                        </a:rPr>
                        <a:t>May match even if the separate words are found out of order. </a:t>
                      </a:r>
                      <a:endParaRPr lang="en-US" sz="1400" b="1" dirty="0">
                        <a:effectLst/>
                        <a:latin typeface="verdana"/>
                      </a:endParaRPr>
                    </a:p>
                  </a:txBody>
                  <a:tcPr marL="16232" marR="16232" marT="16232" marB="16232"/>
                </a:tc>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smtClean="0">
                          <a:effectLst/>
                        </a:rPr>
                        <a:t>Search for an exact match on a date</a:t>
                      </a:r>
                      <a:r>
                        <a:rPr lang="en-US" sz="1400" baseline="0" dirty="0" smtClean="0">
                          <a:effectLst/>
                        </a:rPr>
                        <a:t> (parameters look like 1956-05-27T12:34:12+04:00 or shorter)</a:t>
                      </a:r>
                    </a:p>
                  </a:txBody>
                  <a:tcPr marL="16232" marR="16232" marT="16232" marB="16232"/>
                </a:tc>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on a coded element or identifier. May be used to search </a:t>
                      </a:r>
                      <a:r>
                        <a:rPr lang="en-US" sz="1400" b="1" i="0" kern="1200" dirty="0" smtClean="0">
                          <a:solidFill>
                            <a:schemeClr val="dk1"/>
                          </a:solidFill>
                          <a:effectLst/>
                          <a:latin typeface="+mn-lt"/>
                          <a:ea typeface="+mn-ea"/>
                          <a:cs typeface="+mn-cs"/>
                        </a:rPr>
                        <a:t>through the text, </a:t>
                      </a:r>
                      <a:r>
                        <a:rPr lang="en-US" sz="1400" b="1" i="0" kern="1200" dirty="0" err="1" smtClean="0">
                          <a:solidFill>
                            <a:schemeClr val="dk1"/>
                          </a:solidFill>
                          <a:effectLst/>
                          <a:latin typeface="+mn-lt"/>
                          <a:ea typeface="+mn-ea"/>
                          <a:cs typeface="+mn-cs"/>
                        </a:rPr>
                        <a:t>displayname</a:t>
                      </a:r>
                      <a:r>
                        <a:rPr lang="en-US" sz="1400" b="1" i="0" kern="1200" dirty="0" smtClean="0">
                          <a:solidFill>
                            <a:schemeClr val="dk1"/>
                          </a:solidFill>
                          <a:effectLst/>
                          <a:latin typeface="+mn-lt"/>
                          <a:ea typeface="+mn-ea"/>
                          <a:cs typeface="+mn-cs"/>
                        </a:rPr>
                        <a:t>, code and code/</a:t>
                      </a:r>
                      <a:r>
                        <a:rPr lang="en-US" sz="1400" b="1" i="0" kern="1200" dirty="0" err="1" smtClean="0">
                          <a:solidFill>
                            <a:schemeClr val="dk1"/>
                          </a:solidFill>
                          <a:effectLst/>
                          <a:latin typeface="+mn-lt"/>
                          <a:ea typeface="+mn-ea"/>
                          <a:cs typeface="+mn-cs"/>
                        </a:rPr>
                        <a:t>codesystem</a:t>
                      </a:r>
                      <a:r>
                        <a:rPr lang="en-US" sz="1400" b="0" i="0" kern="1200" dirty="0" smtClean="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tr>
              <a:tr h="249159">
                <a:tc>
                  <a:txBody>
                    <a:bodyPr/>
                    <a:lstStyle/>
                    <a:p>
                      <a:pPr fontAlgn="t"/>
                      <a:r>
                        <a:rPr lang="en-US" sz="1300" b="1" kern="1200" dirty="0" smtClean="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229</a:t>
            </a:fld>
            <a:endParaRPr lang="en-CA"/>
          </a:p>
        </p:txBody>
      </p:sp>
      <p:sp>
        <p:nvSpPr>
          <p:cNvPr id="3" name="TextBox 2"/>
          <p:cNvSpPr txBox="1"/>
          <p:nvPr/>
        </p:nvSpPr>
        <p:spPr>
          <a:xfrm>
            <a:off x="914400" y="5879068"/>
            <a:ext cx="4955203" cy="369332"/>
          </a:xfrm>
          <a:prstGeom prst="rect">
            <a:avLst/>
          </a:prstGeom>
          <a:noFill/>
        </p:spPr>
        <p:txBody>
          <a:bodyPr wrap="none" rtlCol="0">
            <a:spAutoFit/>
          </a:bodyPr>
          <a:lstStyle/>
          <a:p>
            <a:r>
              <a:rPr lang="en-US" b="1" i="1" dirty="0" smtClean="0"/>
              <a:t>Note: you need to escape the query-string!!</a:t>
            </a:r>
            <a:endParaRPr lang="nl-NL" b="1" i="1" dirty="0"/>
          </a:p>
        </p:txBody>
      </p:sp>
    </p:spTree>
    <p:extLst>
      <p:ext uri="{BB962C8B-B14F-4D97-AF65-F5344CB8AC3E}">
        <p14:creationId xmlns:p14="http://schemas.microsoft.com/office/powerpoint/2010/main" val="39196743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
        <p:nvSpPr>
          <p:cNvPr id="2" name="Title 1"/>
          <p:cNvSpPr>
            <a:spLocks noGrp="1"/>
          </p:cNvSpPr>
          <p:nvPr>
            <p:ph type="title"/>
          </p:nvPr>
        </p:nvSpPr>
        <p:spPr/>
        <p:txBody>
          <a:bodyPr/>
          <a:lstStyle/>
          <a:p>
            <a:r>
              <a:rPr lang="en-US" dirty="0" smtClean="0"/>
              <a:t>Support</a:t>
            </a:r>
            <a:r>
              <a:rPr lang="en-US" baseline="0" dirty="0" smtClean="0"/>
              <a:t> “Common” Scenarios</a:t>
            </a:r>
            <a:endParaRPr lang="en-CA"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Only include data elements we are confident that most (~80%) of normal implementations using that resource will make use of</a:t>
            </a:r>
          </a:p>
          <a:p>
            <a:pPr lvl="1"/>
            <a:r>
              <a:rPr lang="en-US" dirty="0" smtClean="0"/>
              <a:t>Other content in extensions (more on this later)</a:t>
            </a:r>
          </a:p>
          <a:p>
            <a:pPr lvl="1"/>
            <a:r>
              <a:rPr lang="en-US" dirty="0" smtClean="0"/>
              <a:t>Easy to say, governance challenge to achieve</a:t>
            </a:r>
          </a:p>
          <a:p>
            <a:r>
              <a:rPr lang="en-US" dirty="0" smtClean="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11389937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Partial/combined match</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230</a:t>
            </a:fld>
            <a:endParaRPr lang="en-CA"/>
          </a:p>
        </p:txBody>
      </p:sp>
      <p:graphicFrame>
        <p:nvGraphicFramePr>
          <p:cNvPr id="5" name="Table 4"/>
          <p:cNvGraphicFramePr>
            <a:graphicFrameLocks noGrp="1"/>
          </p:cNvGraphicFramePr>
          <p:nvPr>
            <p:extLst>
              <p:ext uri="{D42A27DB-BD31-4B8C-83A1-F6EECF244321}">
                <p14:modId xmlns:p14="http://schemas.microsoft.com/office/powerpoint/2010/main" val="4161293843"/>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gridCol w="5334000"/>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smtClean="0"/>
              <a:t>The search parameter description shows that the match certainly isn’t always exact, and can even combine the contents of several elements:</a:t>
            </a:r>
          </a:p>
        </p:txBody>
      </p:sp>
    </p:spTree>
    <p:extLst>
      <p:ext uri="{BB962C8B-B14F-4D97-AF65-F5344CB8AC3E}">
        <p14:creationId xmlns:p14="http://schemas.microsoft.com/office/powerpoint/2010/main" val="114724811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your data!</a:t>
            </a:r>
            <a:endParaRPr lang="en-US" dirty="0"/>
          </a:p>
        </p:txBody>
      </p:sp>
      <p:sp>
        <p:nvSpPr>
          <p:cNvPr id="3" name="Content Placeholder 2"/>
          <p:cNvSpPr>
            <a:spLocks noGrp="1"/>
          </p:cNvSpPr>
          <p:nvPr>
            <p:ph idx="1"/>
          </p:nvPr>
        </p:nvSpPr>
        <p:spPr>
          <a:xfrm>
            <a:off x="4495800" y="1814015"/>
            <a:ext cx="4038600" cy="4480520"/>
          </a:xfrm>
        </p:spPr>
        <p:txBody>
          <a:bodyPr/>
          <a:lstStyle/>
          <a:p>
            <a:pPr marL="0" indent="0">
              <a:buNone/>
            </a:pPr>
            <a:r>
              <a:rPr lang="en-US" dirty="0"/>
              <a:t>P</a:t>
            </a:r>
            <a:r>
              <a:rPr lang="en-US" dirty="0" smtClean="0"/>
              <a:t>atient/_search?</a:t>
            </a:r>
            <a:br>
              <a:rPr lang="en-US" dirty="0" smtClean="0"/>
            </a:br>
            <a:r>
              <a:rPr lang="en-US" dirty="0" smtClean="0"/>
              <a:t>  name=</a:t>
            </a:r>
            <a:r>
              <a:rPr lang="en-US" dirty="0" err="1" smtClean="0"/>
              <a:t>johan</a:t>
            </a:r>
            <a:r>
              <a:rPr lang="en-US" dirty="0" smtClean="0"/>
              <a:t>&amp;</a:t>
            </a:r>
            <a:br>
              <a:rPr lang="en-US" dirty="0" smtClean="0"/>
            </a:br>
            <a:r>
              <a:rPr lang="en-US" dirty="0" smtClean="0"/>
              <a:t>  name=</a:t>
            </a:r>
            <a:r>
              <a:rPr lang="en-US" dirty="0" err="1" smtClean="0"/>
              <a:t>grafin</a:t>
            </a:r>
            <a:r>
              <a:rPr lang="en-US" dirty="0" smtClean="0"/>
              <a:t>&amp;</a:t>
            </a:r>
            <a:br>
              <a:rPr lang="en-US" dirty="0" smtClean="0"/>
            </a:br>
            <a:r>
              <a:rPr lang="en-US" dirty="0" smtClean="0"/>
              <a:t>  telecom=5552004</a:t>
            </a:r>
          </a:p>
          <a:p>
            <a:pPr marL="0" indent="0">
              <a:buNone/>
            </a:pPr>
            <a:endParaRPr lang="en-US" dirty="0" smtClean="0"/>
          </a:p>
          <a:p>
            <a:pPr marL="0" indent="0">
              <a:buNone/>
            </a:pPr>
            <a:r>
              <a:rPr lang="en-US" dirty="0" smtClean="0"/>
              <a:t>“Groom” – prepare for searching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231</a:t>
            </a:fld>
            <a:endParaRPr lang="en-CA"/>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727669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232</a:t>
            </a:fld>
            <a:endParaRPr lang="en-CA"/>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981200"/>
            <a:ext cx="7021975"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967180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233</a:t>
            </a:fld>
            <a:endParaRPr lang="en-CA"/>
          </a:p>
        </p:txBody>
      </p:sp>
    </p:spTree>
    <p:extLst>
      <p:ext uri="{BB962C8B-B14F-4D97-AF65-F5344CB8AC3E}">
        <p14:creationId xmlns:p14="http://schemas.microsoft.com/office/powerpoint/2010/main" val="353268080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234</a:t>
            </a:fld>
            <a:endParaRPr lang="en-CA" dirty="0"/>
          </a:p>
        </p:txBody>
      </p:sp>
      <p:pic>
        <p:nvPicPr>
          <p:cNvPr id="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844824"/>
            <a:ext cx="1357190" cy="22619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2016" y="221473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35896" y="1979548"/>
            <a:ext cx="1462901" cy="369332"/>
          </a:xfrm>
          <a:prstGeom prst="rect">
            <a:avLst/>
          </a:prstGeom>
          <a:noFill/>
        </p:spPr>
        <p:txBody>
          <a:bodyPr wrap="none" rtlCol="0">
            <a:spAutoFit/>
          </a:bodyPr>
          <a:lstStyle/>
          <a:p>
            <a:r>
              <a:rPr lang="en-US" dirty="0" smtClean="0"/>
              <a:t>App’s server</a:t>
            </a:r>
            <a:endParaRPr lang="nl-NL" dirty="0"/>
          </a:p>
        </p:txBody>
      </p:sp>
      <p:sp>
        <p:nvSpPr>
          <p:cNvPr id="7" name="Right Arrow 6"/>
          <p:cNvSpPr/>
          <p:nvPr/>
        </p:nvSpPr>
        <p:spPr bwMode="auto">
          <a:xfrm>
            <a:off x="2411760" y="2708920"/>
            <a:ext cx="1224136" cy="93610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Store &amp;</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pic>
        <p:nvPicPr>
          <p:cNvPr id="9"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2072" y="329485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908912" y="2936366"/>
            <a:ext cx="2736647" cy="369332"/>
          </a:xfrm>
          <a:prstGeom prst="rect">
            <a:avLst/>
          </a:prstGeom>
          <a:noFill/>
        </p:spPr>
        <p:txBody>
          <a:bodyPr wrap="none" rtlCol="0">
            <a:spAutoFit/>
          </a:bodyPr>
          <a:lstStyle/>
          <a:p>
            <a:r>
              <a:rPr lang="en-US" dirty="0" smtClean="0"/>
              <a:t>Country validation server</a:t>
            </a:r>
            <a:endParaRPr lang="nl-NL" dirty="0"/>
          </a:p>
        </p:txBody>
      </p:sp>
      <p:sp>
        <p:nvSpPr>
          <p:cNvPr id="11" name="Right Arrow 10"/>
          <p:cNvSpPr/>
          <p:nvPr/>
        </p:nvSpPr>
        <p:spPr bwMode="auto">
          <a:xfrm rot="1780419">
            <a:off x="5161122" y="3488086"/>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707904" y="3998797"/>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X</a:t>
            </a:r>
            <a:endParaRPr lang="en-US" b="1" dirty="0" smtClean="0">
              <a:latin typeface="Arial" charset="0"/>
            </a:endParaRPr>
          </a:p>
        </p:txBody>
      </p:sp>
      <p:sp>
        <p:nvSpPr>
          <p:cNvPr id="13" name="Rectangle 12"/>
          <p:cNvSpPr/>
          <p:nvPr/>
        </p:nvSpPr>
        <p:spPr bwMode="auto">
          <a:xfrm>
            <a:off x="3923928" y="4365104"/>
            <a:ext cx="1368152" cy="504056"/>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14" name="Rectangle 13"/>
          <p:cNvSpPr/>
          <p:nvPr/>
        </p:nvSpPr>
        <p:spPr bwMode="auto">
          <a:xfrm>
            <a:off x="6516216" y="5157192"/>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8" name="Bent-Up Arrow 7"/>
          <p:cNvSpPr/>
          <p:nvPr/>
        </p:nvSpPr>
        <p:spPr bwMode="auto">
          <a:xfrm rot="5400000">
            <a:off x="3100772" y="2523964"/>
            <a:ext cx="1512168" cy="5050432"/>
          </a:xfrm>
          <a:prstGeom prst="bentUpArrow">
            <a:avLst>
              <a:gd name="adj1" fmla="val 17490"/>
              <a:gd name="adj2" fmla="val 18824"/>
              <a:gd name="adj3" fmla="val 26073"/>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3249002" y="5373216"/>
            <a:ext cx="818942" cy="307777"/>
          </a:xfrm>
          <a:prstGeom prst="rect">
            <a:avLst/>
          </a:prstGeom>
          <a:noFill/>
        </p:spPr>
        <p:txBody>
          <a:bodyPr wrap="none" rtlCol="0">
            <a:spAutoFit/>
          </a:bodyPr>
          <a:lstStyle/>
          <a:p>
            <a:r>
              <a:rPr lang="en-US" sz="1400" dirty="0">
                <a:latin typeface="Arial" charset="0"/>
              </a:rPr>
              <a:t>Validate</a:t>
            </a:r>
            <a:endParaRPr lang="nl-NL" sz="1400" dirty="0">
              <a:latin typeface="Arial" charset="0"/>
            </a:endParaRPr>
          </a:p>
        </p:txBody>
      </p:sp>
    </p:spTree>
    <p:extLst>
      <p:ext uri="{BB962C8B-B14F-4D97-AF65-F5344CB8AC3E}">
        <p14:creationId xmlns:p14="http://schemas.microsoft.com/office/powerpoint/2010/main" val="23017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13" grpId="0" animBg="1"/>
      <p:bldP spid="14" grpId="0" animBg="1"/>
      <p:bldP spid="8" grpId="0" animBg="1"/>
      <p:bldP spid="16"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a Resource</a:t>
            </a:r>
            <a:endParaRPr lang="en-US" dirty="0"/>
          </a:p>
        </p:txBody>
      </p:sp>
      <p:sp>
        <p:nvSpPr>
          <p:cNvPr id="5" name="Rectangle 4"/>
          <p:cNvSpPr/>
          <p:nvPr/>
        </p:nvSpPr>
        <p:spPr bwMode="auto">
          <a:xfrm>
            <a:off x="1043608" y="1844824"/>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6" name="Flowchart: Card 5"/>
          <p:cNvSpPr/>
          <p:nvPr/>
        </p:nvSpPr>
        <p:spPr bwMode="auto">
          <a:xfrm>
            <a:off x="2843808" y="1853054"/>
            <a:ext cx="3600400" cy="1071889"/>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hl7.org/fhir/tag/security</a:t>
            </a:r>
          </a:p>
          <a:p>
            <a:pPr eaLnBrk="0" fontAlgn="base" hangingPunct="0">
              <a:spcBef>
                <a:spcPct val="0"/>
              </a:spcBef>
              <a:spcAft>
                <a:spcPct val="0"/>
              </a:spcAft>
            </a:pPr>
            <a:r>
              <a:rPr lang="nl-NL" sz="1600" dirty="0" smtClean="0"/>
              <a:t>http</a:t>
            </a:r>
            <a:r>
              <a:rPr lang="nl-NL" sz="1600" dirty="0"/>
              <a:t>://hl7.org/fhir/v3/ActCode#TABOO</a:t>
            </a:r>
            <a:endParaRPr lang="nl-NL" sz="1600" dirty="0" smtClean="0"/>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195736" y="3356992"/>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187624" y="4653136"/>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11" name="Oval Callout 10"/>
          <p:cNvSpPr/>
          <p:nvPr/>
        </p:nvSpPr>
        <p:spPr bwMode="auto">
          <a:xfrm>
            <a:off x="4860032" y="4753488"/>
            <a:ext cx="4032448" cy="1527488"/>
          </a:xfrm>
          <a:prstGeom prst="wedgeEllipseCallout">
            <a:avLst>
              <a:gd name="adj1" fmla="val -61065"/>
              <a:gd name="adj2" fmla="val -315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“a claim that the Resource conforms to the profile identified in the term”</a:t>
            </a:r>
            <a:endParaRPr lang="nl-NL" dirty="0"/>
          </a:p>
        </p:txBody>
      </p:sp>
    </p:spTree>
    <p:extLst>
      <p:ext uri="{BB962C8B-B14F-4D97-AF65-F5344CB8AC3E}">
        <p14:creationId xmlns:p14="http://schemas.microsoft.com/office/powerpoint/2010/main" val="294326087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tags?</a:t>
            </a:r>
            <a:endParaRPr lang="en-US" dirty="0"/>
          </a:p>
        </p:txBody>
      </p:sp>
      <p:sp>
        <p:nvSpPr>
          <p:cNvPr id="3" name="Content Placeholder 2"/>
          <p:cNvSpPr>
            <a:spLocks noGrp="1"/>
          </p:cNvSpPr>
          <p:nvPr>
            <p:ph idx="1"/>
          </p:nvPr>
        </p:nvSpPr>
        <p:spPr/>
        <p:txBody>
          <a:bodyPr/>
          <a:lstStyle/>
          <a:p>
            <a:r>
              <a:rPr lang="en-US" dirty="0" smtClean="0"/>
              <a:t>Tags allow assertions of information about a resource that don’t change the resource itself</a:t>
            </a:r>
          </a:p>
          <a:p>
            <a:pPr lvl="1"/>
            <a:r>
              <a:rPr lang="en-US" dirty="0" smtClean="0"/>
              <a:t>I.e. they can’t break signatures</a:t>
            </a:r>
          </a:p>
          <a:p>
            <a:pPr lvl="0"/>
            <a:r>
              <a:rPr lang="en-US" dirty="0" smtClean="0"/>
              <a:t>Appropriate for things like access controls, declaring profiles, managing workflows</a:t>
            </a:r>
          </a:p>
          <a:p>
            <a:pPr lvl="1"/>
            <a:r>
              <a:rPr lang="en-US" dirty="0" smtClean="0"/>
              <a:t>E.g. “Has this result been reviewed?”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236</a:t>
            </a:fld>
            <a:endParaRPr lang="en-CA"/>
          </a:p>
        </p:txBody>
      </p:sp>
    </p:spTree>
    <p:extLst>
      <p:ext uri="{BB962C8B-B14F-4D97-AF65-F5344CB8AC3E}">
        <p14:creationId xmlns:p14="http://schemas.microsoft.com/office/powerpoint/2010/main" val="389473428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Outcome</a:t>
            </a:r>
            <a:endParaRPr lang="en-US" dirty="0"/>
          </a:p>
        </p:txBody>
      </p:sp>
      <p:sp>
        <p:nvSpPr>
          <p:cNvPr id="3" name="Content Placeholder 2"/>
          <p:cNvSpPr>
            <a:spLocks noGrp="1"/>
          </p:cNvSpPr>
          <p:nvPr>
            <p:ph idx="1"/>
          </p:nvPr>
        </p:nvSpPr>
        <p:spPr/>
        <p:txBody>
          <a:bodyPr/>
          <a:lstStyle/>
          <a:p>
            <a:r>
              <a:rPr lang="en-US" dirty="0" smtClean="0"/>
              <a:t>When something goes wrong….return the </a:t>
            </a:r>
            <a:r>
              <a:rPr lang="en-US" dirty="0" err="1" smtClean="0"/>
              <a:t>OperationOutcome</a:t>
            </a:r>
            <a:r>
              <a:rPr lang="en-US" dirty="0" smtClean="0"/>
              <a: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237</a:t>
            </a:fld>
            <a:endParaRPr lang="en-CA"/>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18849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 resource</a:t>
            </a:r>
            <a:endParaRPr lang="en-US" dirty="0"/>
          </a:p>
        </p:txBody>
      </p:sp>
      <p:sp>
        <p:nvSpPr>
          <p:cNvPr id="3" name="Content Placeholder 2"/>
          <p:cNvSpPr>
            <a:spLocks noGrp="1"/>
          </p:cNvSpPr>
          <p:nvPr>
            <p:ph idx="1"/>
          </p:nvPr>
        </p:nvSpPr>
        <p:spPr/>
        <p:txBody>
          <a:bodyPr/>
          <a:lstStyle/>
          <a:p>
            <a:r>
              <a:rPr lang="en-US" dirty="0" smtClean="0"/>
              <a:t>Now, what if you have the need for a completely “new” resource?</a:t>
            </a:r>
          </a:p>
          <a:p>
            <a:endParaRPr lang="en-US" dirty="0"/>
          </a:p>
          <a:p>
            <a:endParaRPr lang="en-US" dirty="0" smtClean="0"/>
          </a:p>
          <a:p>
            <a:endParaRPr lang="en-US" dirty="0"/>
          </a:p>
          <a:p>
            <a:endParaRPr lang="en-US" dirty="0" smtClean="0"/>
          </a:p>
          <a:p>
            <a:endParaRPr lang="en-US" dirty="0"/>
          </a:p>
          <a:p>
            <a:r>
              <a:rPr lang="en-US" dirty="0" smtClean="0"/>
              <a:t>…then add extensions for each element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238</a:t>
            </a:fld>
            <a:endParaRPr lang="en-CA" dirty="0"/>
          </a:p>
        </p:txBody>
      </p:sp>
      <p:pic>
        <p:nvPicPr>
          <p:cNvPr id="1027" name="Picture 3"/>
          <p:cNvPicPr>
            <a:picLocks noChangeAspect="1" noChangeArrowheads="1"/>
          </p:cNvPicPr>
          <p:nvPr/>
        </p:nvPicPr>
        <p:blipFill>
          <a:blip r:embed="rId2" cstate="print"/>
          <a:srcRect/>
          <a:stretch>
            <a:fillRect/>
          </a:stretch>
        </p:blipFill>
        <p:spPr bwMode="auto">
          <a:xfrm>
            <a:off x="2431856" y="2996952"/>
            <a:ext cx="4267200" cy="2286000"/>
          </a:xfrm>
          <a:prstGeom prst="rect">
            <a:avLst/>
          </a:prstGeom>
          <a:noFill/>
          <a:ln w="9525">
            <a:noFill/>
            <a:miter lim="800000"/>
            <a:headEnd/>
            <a:tailEnd/>
          </a:ln>
        </p:spPr>
      </p:pic>
    </p:spTree>
    <p:extLst>
      <p:ext uri="{BB962C8B-B14F-4D97-AF65-F5344CB8AC3E}">
        <p14:creationId xmlns:p14="http://schemas.microsoft.com/office/powerpoint/2010/main" val="230241777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Implementation &amp; Architecture questions?</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762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US" dirty="0"/>
          </a:p>
        </p:txBody>
      </p:sp>
      <p:sp>
        <p:nvSpPr>
          <p:cNvPr id="3" name="Content Placeholder 2"/>
          <p:cNvSpPr>
            <a:spLocks noGrp="1"/>
          </p:cNvSpPr>
          <p:nvPr>
            <p:ph idx="1"/>
          </p:nvPr>
        </p:nvSpPr>
        <p:spPr/>
        <p:txBody>
          <a:bodyPr/>
          <a:lstStyle/>
          <a:p>
            <a:r>
              <a:rPr lang="en-US" dirty="0" smtClean="0"/>
              <a:t>FHIR supports 4 interoperability paradigms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24</a:t>
            </a:fld>
            <a:endParaRPr lang="en-CA" dirty="0"/>
          </a:p>
        </p:txBody>
      </p:sp>
      <p:graphicFrame>
        <p:nvGraphicFramePr>
          <p:cNvPr id="5" name="Diagram 4"/>
          <p:cNvGraphicFramePr/>
          <p:nvPr>
            <p:extLst>
              <p:ext uri="{D42A27DB-BD31-4B8C-83A1-F6EECF244321}">
                <p14:modId xmlns:p14="http://schemas.microsoft.com/office/powerpoint/2010/main" val="3455919609"/>
              </p:ext>
            </p:extLst>
          </p:nvPr>
        </p:nvGraphicFramePr>
        <p:xfrm>
          <a:off x="1331640"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1419909"/>
      </p:ext>
    </p:extLst>
  </p:cSld>
  <p:clrMapOvr>
    <a:masterClrMapping/>
  </p:clrMapOvr>
  <p:transition spd="slow"/>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 Considerations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240</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14979111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implementations</a:t>
            </a:r>
            <a:endParaRPr lang="en-US" dirty="0"/>
          </a:p>
        </p:txBody>
      </p:sp>
      <p:sp>
        <p:nvSpPr>
          <p:cNvPr id="3" name="Content Placeholder 2"/>
          <p:cNvSpPr>
            <a:spLocks noGrp="1"/>
          </p:cNvSpPr>
          <p:nvPr>
            <p:ph idx="1"/>
          </p:nvPr>
        </p:nvSpPr>
        <p:spPr/>
        <p:txBody>
          <a:bodyPr/>
          <a:lstStyle/>
          <a:p>
            <a:pPr marL="171450" indent="-171450">
              <a:buFontTx/>
              <a:buChar char="-"/>
            </a:pPr>
            <a:r>
              <a:rPr lang="en-US" sz="2800" dirty="0" smtClean="0"/>
              <a:t>Contents</a:t>
            </a:r>
          </a:p>
          <a:p>
            <a:pPr marL="571500" lvl="1" indent="-171450">
              <a:buFontTx/>
              <a:buChar char="-"/>
            </a:pPr>
            <a:r>
              <a:rPr lang="en-US" sz="2300" dirty="0" smtClean="0"/>
              <a:t>Model </a:t>
            </a:r>
            <a:r>
              <a:rPr lang="en-US" sz="2300" dirty="0"/>
              <a:t>–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r>
              <a:rPr lang="en-US" sz="2300" dirty="0" smtClean="0"/>
              <a:t>)</a:t>
            </a:r>
          </a:p>
          <a:p>
            <a:pPr marL="571500" lvl="1" indent="-171450">
              <a:buFontTx/>
              <a:buChar char="-"/>
            </a:pPr>
            <a:endParaRPr lang="en-US" sz="2300" dirty="0"/>
          </a:p>
          <a:p>
            <a:pPr marL="171450" indent="-171450">
              <a:buFontTx/>
              <a:buChar char="-"/>
            </a:pPr>
            <a:r>
              <a:rPr lang="en-US" sz="2800" dirty="0" smtClean="0"/>
              <a:t>Java – Everything on the downloads page</a:t>
            </a:r>
          </a:p>
          <a:p>
            <a:pPr marL="171450" indent="-171450">
              <a:buFontTx/>
              <a:buChar char="-"/>
            </a:pPr>
            <a:r>
              <a:rPr lang="en-US" sz="2800" dirty="0" smtClean="0"/>
              <a:t>.NET – </a:t>
            </a:r>
            <a:r>
              <a:rPr lang="en-US" sz="2800" dirty="0" err="1" smtClean="0"/>
              <a:t>NuGet</a:t>
            </a:r>
            <a:r>
              <a:rPr lang="en-US" sz="2800" dirty="0" smtClean="0"/>
              <a:t> “FHIR”, or </a:t>
            </a:r>
            <a:r>
              <a:rPr lang="en-US" sz="2800" dirty="0" err="1" smtClean="0"/>
              <a:t>GitHub</a:t>
            </a:r>
            <a:r>
              <a:rPr lang="en-US" sz="2800" dirty="0" smtClean="0"/>
              <a:t> “fhir-net-</a:t>
            </a:r>
            <a:r>
              <a:rPr lang="en-US" sz="2800" dirty="0" err="1" smtClean="0"/>
              <a:t>api</a:t>
            </a:r>
            <a:r>
              <a:rPr lang="en-US" sz="2800" dirty="0" smtClean="0"/>
              <a:t>”</a:t>
            </a:r>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242</a:t>
            </a:fld>
            <a:endParaRPr lang="en-US"/>
          </a:p>
        </p:txBody>
      </p:sp>
    </p:spTree>
    <p:extLst>
      <p:ext uri="{BB962C8B-B14F-4D97-AF65-F5344CB8AC3E}">
        <p14:creationId xmlns:p14="http://schemas.microsoft.com/office/powerpoint/2010/main" val="65412413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reference implementation</a:t>
            </a:r>
            <a:endParaRPr lang="en-US" dirty="0"/>
          </a:p>
        </p:txBody>
      </p:sp>
      <p:sp>
        <p:nvSpPr>
          <p:cNvPr id="3" name="Content Placeholder 2"/>
          <p:cNvSpPr>
            <a:spLocks noGrp="1"/>
          </p:cNvSpPr>
          <p:nvPr>
            <p:ph idx="1"/>
          </p:nvPr>
        </p:nvSpPr>
        <p:spPr/>
        <p:txBody>
          <a:bodyPr/>
          <a:lstStyle/>
          <a:p>
            <a:r>
              <a:rPr lang="en-US" sz="2800" dirty="0" smtClean="0"/>
              <a:t>Download Csharp.zip from the Implementation page (source code + </a:t>
            </a:r>
            <a:r>
              <a:rPr lang="en-US" sz="2800" dirty="0" err="1" smtClean="0"/>
              <a:t>dll</a:t>
            </a:r>
            <a:r>
              <a:rPr lang="en-US" sz="2800" dirty="0" smtClean="0"/>
              <a:t> distribution):</a:t>
            </a:r>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243</a:t>
            </a:fld>
            <a:endParaRPr lang="en-US" dirty="0"/>
          </a:p>
        </p:txBody>
      </p:sp>
      <p:sp>
        <p:nvSpPr>
          <p:cNvPr id="6" name="TextBox 5"/>
          <p:cNvSpPr txBox="1"/>
          <p:nvPr/>
        </p:nvSpPr>
        <p:spPr>
          <a:xfrm>
            <a:off x="3261815" y="3047159"/>
            <a:ext cx="5867400" cy="2031325"/>
          </a:xfrm>
          <a:prstGeom prst="rect">
            <a:avLst/>
          </a:prstGeom>
          <a:noFill/>
        </p:spPr>
        <p:txBody>
          <a:bodyPr wrap="square" rtlCol="0">
            <a:spAutoFit/>
          </a:bodyPr>
          <a:lstStyle/>
          <a:p>
            <a:r>
              <a:rPr lang="en-US" u="sng" dirty="0" smtClean="0"/>
              <a:t>Namespaces</a:t>
            </a:r>
          </a:p>
          <a:p>
            <a:pPr marL="171450" indent="-171450">
              <a:buFontTx/>
              <a:buChar char="-"/>
            </a:pPr>
            <a:r>
              <a:rPr lang="en-US" dirty="0" smtClean="0"/>
              <a:t>Model </a:t>
            </a:r>
            <a:r>
              <a:rPr lang="en-US" dirty="0"/>
              <a:t>–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a:t>
            </a:r>
            <a:r>
              <a:rPr lang="en-US" dirty="0" smtClean="0"/>
              <a:t>spec</a:t>
            </a:r>
          </a:p>
          <a:p>
            <a:pPr marL="171450" indent="-171450">
              <a:buFontTx/>
              <a:buChar char="-"/>
            </a:pPr>
            <a:r>
              <a:rPr lang="en-US" dirty="0" smtClean="0"/>
              <a:t>Support</a:t>
            </a:r>
          </a:p>
          <a:p>
            <a:pPr marL="171450" indent="-171450">
              <a:buFontTx/>
              <a:buChar char="-"/>
            </a:pPr>
            <a:endParaRPr lang="en-US" dirty="0"/>
          </a:p>
          <a:p>
            <a:pPr marL="171450" indent="-171450">
              <a:buFontTx/>
              <a:buChar char="-"/>
            </a:pPr>
            <a:r>
              <a:rPr lang="en-US" dirty="0" smtClean="0"/>
              <a:t>Client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474786"/>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FHIR Resource in C#</a:t>
            </a:r>
            <a:endParaRPr lang="en-US" dirty="0"/>
          </a:p>
        </p:txBody>
      </p:sp>
      <p:sp>
        <p:nvSpPr>
          <p:cNvPr id="3" name="Content Placeholder 2"/>
          <p:cNvSpPr>
            <a:spLocks noGrp="1"/>
          </p:cNvSpPr>
          <p:nvPr>
            <p:ph idx="1"/>
          </p:nvPr>
        </p:nvSpPr>
        <p:spPr/>
        <p:txBody>
          <a:bodyPr/>
          <a:lstStyle/>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that provide reliability information about an observation</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ObservationReliability </a:t>
            </a:r>
            <a:r>
              <a:rPr lang="en-US" noProof="1" smtClean="0">
                <a:solidFill>
                  <a:srgbClr val="000000"/>
                </a:solidFill>
                <a:highlight>
                  <a:srgbClr val="FFFFFF"/>
                </a:highlight>
                <a:latin typeface="Consolas"/>
              </a:rPr>
              <a:t>{Ok, Ongoing,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identifying interpretations of observations</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ObservationInterpretation</a:t>
            </a:r>
            <a:r>
              <a:rPr lang="en-US" noProof="1" smtClean="0">
                <a:solidFill>
                  <a:srgbClr val="000000"/>
                </a:solidFill>
                <a:highlight>
                  <a:srgbClr val="FFFFFF"/>
                </a:highlight>
                <a:latin typeface="Consolas"/>
              </a:rPr>
              <a:t> {N, A, L, H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CodeableConcept</a:t>
            </a:r>
            <a:r>
              <a:rPr lang="en-US" noProof="1" smtClean="0">
                <a:solidFill>
                  <a:srgbClr val="000000"/>
                </a:solidFill>
                <a:highlight>
                  <a:srgbClr val="FFFFFF"/>
                </a:highlight>
                <a:latin typeface="Consolas"/>
              </a:rPr>
              <a:t> Name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ObservationReferenceRangeComponent</a:t>
            </a:r>
            <a:r>
              <a:rPr lang="en-US" noProof="1" smtClean="0">
                <a:solidFill>
                  <a:srgbClr val="000000"/>
                </a:solidFill>
                <a:highlight>
                  <a:srgbClr val="FFFFFF"/>
                </a:highlight>
                <a:latin typeface="Consolas"/>
              </a:rPr>
              <a:t>&gt; ReferenceRange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a:t>
            </a:r>
          </a:p>
          <a:p>
            <a:endParaRPr lang="en-US" noProof="1" smtClean="0">
              <a:solidFill>
                <a:srgbClr val="000000"/>
              </a:solidFill>
              <a:highlight>
                <a:srgbClr val="FFFFFF"/>
              </a:highlight>
              <a:latin typeface="Consolas"/>
            </a:endParaRPr>
          </a:p>
          <a:p>
            <a:r>
              <a:rPr lang="en-US" dirty="0"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a:t>
            </a:r>
            <a:r>
              <a:rPr lang="en-US" noProof="1" smtClean="0">
                <a:solidFill>
                  <a:srgbClr val="2B91AF"/>
                </a:solidFill>
                <a:highlight>
                  <a:srgbClr val="FFFFFF"/>
                </a:highlight>
                <a:latin typeface="Consolas"/>
              </a:rPr>
              <a:t>ObservationReliability</a:t>
            </a:r>
            <a:r>
              <a:rPr lang="en-US" noProof="1" smtClean="0">
                <a:solidFill>
                  <a:srgbClr val="000000"/>
                </a:solidFill>
                <a:highlight>
                  <a:srgbClr val="FFFFFF"/>
                </a:highlight>
                <a:latin typeface="Consolas"/>
              </a:rPr>
              <a:t>&gt; Reliability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endParaRPr lang="en-US" noProof="1" smtClean="0">
              <a:solidFill>
                <a:srgbClr val="000000"/>
              </a:solidFill>
              <a:highlight>
                <a:srgbClr val="FFFFFF"/>
              </a:highlight>
              <a:latin typeface="Consolas"/>
            </a:endParaRP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29849735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245</a:t>
            </a:fld>
            <a:endParaRPr lang="en-CA" dirty="0"/>
          </a:p>
        </p:txBody>
      </p:sp>
      <p:pic>
        <p:nvPicPr>
          <p:cNvPr id="5" name="Picture 2" descr="UML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smtClean="0">
                <a:solidFill>
                  <a:srgbClr val="000000"/>
                </a:solidFill>
                <a:highlight>
                  <a:srgbClr val="FFFFFF"/>
                </a:highlight>
                <a:latin typeface="Consolas"/>
              </a:rPr>
              <a:t>[</a:t>
            </a:r>
            <a:r>
              <a:rPr lang="nl-NL" noProof="1" smtClean="0">
                <a:solidFill>
                  <a:srgbClr val="2B91AF"/>
                </a:solidFill>
                <a:highlight>
                  <a:srgbClr val="FFFFFF"/>
                </a:highlight>
                <a:latin typeface="Consolas"/>
              </a:rPr>
              <a:t>FhirResource</a:t>
            </a:r>
            <a:r>
              <a:rPr lang="nl-NL" noProof="1" smtClean="0">
                <a:solidFill>
                  <a:srgbClr val="000000"/>
                </a:solidFill>
                <a:highlight>
                  <a:srgbClr val="FFFFFF"/>
                </a:highlight>
                <a:latin typeface="Consolas"/>
              </a:rPr>
              <a:t>(</a:t>
            </a:r>
            <a:r>
              <a:rPr lang="nl-NL" noProof="1" smtClean="0">
                <a:solidFill>
                  <a:srgbClr val="A31515"/>
                </a:solidFill>
                <a:highlight>
                  <a:srgbClr val="FFFFFF"/>
                </a:highlight>
                <a:latin typeface="Consolas"/>
              </a:rPr>
              <a:t>"DiagnosticReport"</a:t>
            </a:r>
            <a:r>
              <a:rPr lang="nl-NL" noProof="1" smtClean="0">
                <a:solidFill>
                  <a:srgbClr val="000000"/>
                </a:solidFill>
                <a:highlight>
                  <a:srgbClr val="FFFFFF"/>
                </a:highlight>
                <a:latin typeface="Consolas"/>
              </a:rPr>
              <a:t>)]</a:t>
            </a:r>
          </a:p>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DiagnosticReport</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ObservationStatus</a:t>
            </a:r>
            <a:r>
              <a:rPr lang="en-US" noProof="1" smtClean="0">
                <a:solidFill>
                  <a:srgbClr val="000000"/>
                </a:solidFill>
                <a:highlight>
                  <a:srgbClr val="FFFFFF"/>
                </a:highlight>
                <a:latin typeface="Consolas"/>
              </a:rPr>
              <a:t>&gt; Status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Instant</a:t>
            </a:r>
            <a:r>
              <a:rPr lang="en-US" noProof="1" smtClean="0">
                <a:solidFill>
                  <a:srgbClr val="000000"/>
                </a:solidFill>
                <a:highlight>
                  <a:srgbClr val="FFFFFF"/>
                </a:highlight>
                <a:latin typeface="Consolas"/>
              </a:rPr>
              <a:t> Issued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Subject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Identifier</a:t>
            </a:r>
            <a:r>
              <a:rPr lang="en-US" noProof="1" smtClean="0">
                <a:solidFill>
                  <a:srgbClr val="000000"/>
                </a:solidFill>
                <a:highlight>
                  <a:srgbClr val="FFFFFF"/>
                </a:highlight>
                <a:latin typeface="Consolas"/>
              </a:rPr>
              <a:t> ReportId {…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&lt;DiagnosticReportRequestDetailComponent&gt; 	RequestDetail { …}</a:t>
            </a:r>
          </a:p>
          <a:p>
            <a:r>
              <a:rPr lang="nl-NL" noProof="1" smtClean="0">
                <a:solidFill>
                  <a:srgbClr val="000000"/>
                </a:solidFill>
                <a:highlight>
                  <a:srgbClr val="FFFFFF"/>
                </a:highlight>
                <a:latin typeface="Consolas"/>
              </a:rPr>
              <a:t> </a:t>
            </a:r>
            <a:endParaRPr lang="nl-NL" noProof="1"/>
          </a:p>
        </p:txBody>
      </p:sp>
    </p:spTree>
    <p:extLst>
      <p:ext uri="{BB962C8B-B14F-4D97-AF65-F5344CB8AC3E}">
        <p14:creationId xmlns:p14="http://schemas.microsoft.com/office/powerpoint/2010/main" val="1079433059"/>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75" y="1752600"/>
            <a:ext cx="7311838"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Primitives are not really primitive…</a:t>
            </a:r>
            <a:endParaRPr lang="en-US" dirty="0"/>
          </a:p>
        </p:txBody>
      </p:sp>
      <p:sp>
        <p:nvSpPr>
          <p:cNvPr id="4" name="Rectangle 3"/>
          <p:cNvSpPr/>
          <p:nvPr/>
        </p:nvSpPr>
        <p:spPr bwMode="auto">
          <a:xfrm>
            <a:off x="2321256" y="2971800"/>
            <a:ext cx="762000"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3581400"/>
            <a:ext cx="4411948"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4661848" y="2487304"/>
            <a:ext cx="1572904"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98138135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C#</a:t>
            </a:r>
            <a:endParaRPr lang="en-US" dirty="0"/>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noProof="1" smtClean="0">
                <a:solidFill>
                  <a:srgbClr val="2B91AF"/>
                </a:solidFill>
                <a:latin typeface="Consolas"/>
              </a:rPr>
              <a:t>ErrorList</a:t>
            </a:r>
            <a:r>
              <a:rPr lang="en-US" sz="1600" noProof="1" smtClean="0">
                <a:solidFill>
                  <a:prstClr val="black"/>
                </a:solidFill>
                <a:latin typeface="Consolas"/>
              </a:rPr>
              <a:t> errors = </a:t>
            </a:r>
            <a:r>
              <a:rPr lang="en-US" sz="1600" noProof="1" smtClean="0">
                <a:solidFill>
                  <a:srgbClr val="0000FF"/>
                </a:solidFill>
                <a:latin typeface="Consolas"/>
              </a:rPr>
              <a:t>new</a:t>
            </a:r>
            <a:r>
              <a:rPr lang="en-US" sz="1600" noProof="1" smtClean="0">
                <a:solidFill>
                  <a:prstClr val="black"/>
                </a:solidFill>
                <a:latin typeface="Consolas"/>
              </a:rPr>
              <a:t> </a:t>
            </a:r>
            <a:r>
              <a:rPr lang="en-US" sz="1600" noProof="1" smtClean="0">
                <a:solidFill>
                  <a:srgbClr val="2B91AF"/>
                </a:solidFill>
                <a:latin typeface="Consolas"/>
              </a:rPr>
              <a:t>ErrorList</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Create a file-based reader for Xml</a:t>
            </a:r>
            <a:endParaRPr lang="en-US" sz="1600" noProof="1" smtClean="0">
              <a:solidFill>
                <a:srgbClr val="2B91AF"/>
              </a:solidFill>
              <a:latin typeface="Consolas"/>
            </a:endParaRPr>
          </a:p>
          <a:p>
            <a:pPr marL="0" indent="0">
              <a:buNone/>
            </a:pPr>
            <a:r>
              <a:rPr lang="en-US" sz="1600" noProof="1" smtClean="0">
                <a:solidFill>
                  <a:srgbClr val="2B91AF"/>
                </a:solidFill>
                <a:latin typeface="Consolas"/>
              </a:rPr>
              <a:t>XmlReader</a:t>
            </a:r>
            <a:r>
              <a:rPr lang="en-US" sz="1600" noProof="1" smtClean="0">
                <a:solidFill>
                  <a:prstClr val="black"/>
                </a:solidFill>
                <a:latin typeface="Consolas"/>
              </a:rPr>
              <a:t> xr = </a:t>
            </a:r>
            <a:r>
              <a:rPr lang="en-US" sz="1600" noProof="1" smtClean="0">
                <a:solidFill>
                  <a:srgbClr val="2B91AF"/>
                </a:solidFill>
                <a:latin typeface="Consolas"/>
              </a:rPr>
              <a:t>XmlReader</a:t>
            </a:r>
            <a:r>
              <a:rPr lang="en-US" sz="1600" noProof="1" smtClean="0">
                <a:solidFill>
                  <a:prstClr val="black"/>
                </a:solidFill>
                <a:latin typeface="Consolas"/>
              </a:rPr>
              <a:t>.Create(</a:t>
            </a:r>
          </a:p>
          <a:p>
            <a:pPr marL="0" indent="0">
              <a:buNone/>
            </a:pPr>
            <a:r>
              <a:rPr lang="en-US" sz="1600" noProof="1" smtClean="0">
                <a:solidFill>
                  <a:prstClr val="black"/>
                </a:solidFill>
                <a:latin typeface="Consolas"/>
              </a:rPr>
              <a:t>	</a:t>
            </a:r>
            <a:r>
              <a:rPr lang="en-US" sz="1600" noProof="1" smtClean="0">
                <a:solidFill>
                  <a:srgbClr val="0000FF"/>
                </a:solidFill>
                <a:latin typeface="Consolas"/>
              </a:rPr>
              <a:t>new </a:t>
            </a:r>
            <a:r>
              <a:rPr lang="en-US" sz="1600" noProof="1" smtClean="0">
                <a:solidFill>
                  <a:srgbClr val="2B91AF"/>
                </a:solidFill>
                <a:latin typeface="Consolas"/>
              </a:rPr>
              <a:t>StreamReader</a:t>
            </a:r>
            <a:r>
              <a:rPr lang="en-US" sz="1600" noProof="1" smtClean="0">
                <a:solidFill>
                  <a:prstClr val="black"/>
                </a:solidFill>
                <a:latin typeface="Consolas"/>
              </a:rPr>
              <a:t>(</a:t>
            </a:r>
            <a:r>
              <a:rPr lang="en-US" sz="1600" noProof="1" smtClean="0">
                <a:solidFill>
                  <a:srgbClr val="A31515"/>
                </a:solidFill>
                <a:latin typeface="Consolas"/>
              </a:rPr>
              <a:t>@"publish\observation-example.xml"</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Parse the Observation from the stream</a:t>
            </a:r>
            <a:endParaRPr lang="en-US" sz="1600" noProof="1" smtClean="0">
              <a:solidFill>
                <a:srgbClr val="2B91AF"/>
              </a:solidFill>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obs = (</a:t>
            </a:r>
            <a:r>
              <a:rPr lang="en-US" sz="1600" noProof="1" smtClean="0">
                <a:solidFill>
                  <a:srgbClr val="2B91AF"/>
                </a:solidFill>
                <a:highlight>
                  <a:srgbClr val="FFFFFF"/>
                </a:highlight>
                <a:latin typeface="Consolas"/>
              </a:rPr>
              <a:t>Observation</a:t>
            </a:r>
            <a:r>
              <a:rPr lang="en-US" sz="1600" noProof="1" smtClean="0">
                <a:solidFill>
                  <a:srgbClr val="000000"/>
                </a:solidFill>
                <a:highlight>
                  <a:srgbClr val="FFFFFF"/>
                </a:highlight>
                <a:latin typeface="Consolas"/>
              </a:rPr>
              <a:t>)</a:t>
            </a:r>
            <a:r>
              <a:rPr lang="en-US" sz="1600" noProof="1" smtClean="0">
                <a:solidFill>
                  <a:srgbClr val="2B91AF"/>
                </a:solidFill>
                <a:highlight>
                  <a:srgbClr val="FFFFFF"/>
                </a:highlight>
                <a:latin typeface="Consolas"/>
              </a:rPr>
              <a:t>FhirParser</a:t>
            </a:r>
            <a:r>
              <a:rPr lang="en-US" sz="1600" noProof="1" smtClean="0">
                <a:solidFill>
                  <a:srgbClr val="000000"/>
                </a:solidFill>
                <a:highlight>
                  <a:srgbClr val="FFFFFF"/>
                </a:highlight>
                <a:latin typeface="Consolas"/>
              </a:rPr>
              <a:t>.ParseResource(xr, errors);</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Modify some fields of the observation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00"/>
                </a:solidFill>
                <a:highlight>
                  <a:srgbClr val="FFFFFF"/>
                </a:highlight>
                <a:latin typeface="Consolas"/>
              </a:rPr>
              <a:t>obs.Status = </a:t>
            </a:r>
            <a:r>
              <a:rPr lang="en-US" sz="1600" noProof="1" smtClean="0">
                <a:solidFill>
                  <a:srgbClr val="2B91AF"/>
                </a:solidFill>
                <a:highlight>
                  <a:srgbClr val="FFFFFF"/>
                </a:highlight>
                <a:latin typeface="Consolas"/>
              </a:rPr>
              <a:t>ObservationStatus</a:t>
            </a:r>
            <a:r>
              <a:rPr lang="en-US" sz="1600" noProof="1" smtClean="0">
                <a:solidFill>
                  <a:srgbClr val="000000"/>
                </a:solidFill>
                <a:highlight>
                  <a:srgbClr val="FFFFFF"/>
                </a:highlight>
                <a:latin typeface="Consolas"/>
              </a:rPr>
              <a:t>.Amended;</a:t>
            </a:r>
          </a:p>
          <a:p>
            <a:pPr marL="0" indent="0">
              <a:buNone/>
            </a:pPr>
            <a:r>
              <a:rPr lang="en-US" sz="1600" noProof="1" smtClean="0">
                <a:solidFill>
                  <a:srgbClr val="000000"/>
                </a:solidFill>
                <a:highlight>
                  <a:srgbClr val="FFFFFF"/>
                </a:highlight>
                <a:latin typeface="Consolas"/>
              </a:rPr>
              <a:t>obs.Value = </a:t>
            </a:r>
            <a:r>
              <a:rPr lang="en-US" sz="1600" noProof="1" smtClean="0">
                <a:solidFill>
                  <a:srgbClr val="0000FF"/>
                </a:solidFill>
                <a:highlight>
                  <a:srgbClr val="FFFFFF"/>
                </a:highlight>
                <a:latin typeface="Consolas"/>
              </a:rPr>
              <a:t>new</a:t>
            </a:r>
            <a:r>
              <a:rPr lang="en-US" sz="1600" noProof="1" smtClean="0">
                <a:solidFill>
                  <a:srgbClr val="000000"/>
                </a:solidFill>
                <a:highlight>
                  <a:srgbClr val="FFFFFF"/>
                </a:highlight>
                <a:latin typeface="Consolas"/>
              </a:rPr>
              <a:t> </a:t>
            </a:r>
            <a:r>
              <a:rPr lang="en-US" sz="1600" noProof="1" smtClean="0">
                <a:solidFill>
                  <a:srgbClr val="2B91AF"/>
                </a:solidFill>
                <a:highlight>
                  <a:srgbClr val="FFFFFF"/>
                </a:highlight>
                <a:latin typeface="Consolas"/>
              </a:rPr>
              <a:t>Quantity</a:t>
            </a:r>
            <a:r>
              <a:rPr lang="en-US" sz="1600" noProof="1" smtClean="0">
                <a:solidFill>
                  <a:srgbClr val="000000"/>
                </a:solidFill>
                <a:highlight>
                  <a:srgbClr val="FFFFFF"/>
                </a:highlight>
                <a:latin typeface="Consolas"/>
              </a:rPr>
              <a:t>() { Value = 40, Units = </a:t>
            </a:r>
            <a:r>
              <a:rPr lang="en-US" sz="1600" noProof="1" smtClean="0">
                <a:solidFill>
                  <a:srgbClr val="A31515"/>
                </a:solidFill>
                <a:highlight>
                  <a:srgbClr val="FFFFFF"/>
                </a:highlight>
                <a:latin typeface="Consolas"/>
              </a:rPr>
              <a:t>"g"</a:t>
            </a:r>
            <a:r>
              <a:rPr lang="en-US" sz="1600" noProof="1" smtClean="0">
                <a:solidFill>
                  <a:srgbClr val="000000"/>
                </a:solidFill>
                <a:highlight>
                  <a:srgbClr val="FFFFFF"/>
                </a:highlight>
                <a:latin typeface="Consolas"/>
              </a:rPr>
              <a:t> };</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Serialize the in-memory observation to Json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jsonText = </a:t>
            </a:r>
            <a:r>
              <a:rPr lang="en-US" sz="1600" noProof="1" smtClean="0">
                <a:solidFill>
                  <a:srgbClr val="2B91AF"/>
                </a:solidFill>
                <a:highlight>
                  <a:srgbClr val="FFFFFF"/>
                </a:highlight>
                <a:latin typeface="Consolas"/>
              </a:rPr>
              <a:t>FhirSerializer</a:t>
            </a:r>
            <a:r>
              <a:rPr lang="en-US" sz="1600" noProof="1" smtClean="0">
                <a:solidFill>
                  <a:srgbClr val="000000"/>
                </a:solidFill>
                <a:highlight>
                  <a:srgbClr val="FFFFFF"/>
                </a:highlight>
                <a:latin typeface="Consolas"/>
              </a:rPr>
              <a:t>.SerializeResourceToJson(obs);</a:t>
            </a:r>
          </a:p>
        </p:txBody>
      </p:sp>
      <p:sp>
        <p:nvSpPr>
          <p:cNvPr id="5" name="Slide Number Placeholder 4"/>
          <p:cNvSpPr>
            <a:spLocks noGrp="1"/>
          </p:cNvSpPr>
          <p:nvPr>
            <p:ph type="sldNum" sz="quarter" idx="4"/>
          </p:nvPr>
        </p:nvSpPr>
        <p:spPr/>
        <p:txBody>
          <a:bodyPr/>
          <a:lstStyle/>
          <a:p>
            <a:fld id="{2CD36790-EF9F-4521-A783-189BE19EEE4B}" type="slidenum">
              <a:rPr lang="en-US" smtClean="0"/>
              <a:pPr/>
              <a:t>247</a:t>
            </a:fld>
            <a:endParaRPr lang="en-US"/>
          </a:p>
        </p:txBody>
      </p:sp>
    </p:spTree>
    <p:extLst>
      <p:ext uri="{BB962C8B-B14F-4D97-AF65-F5344CB8AC3E}">
        <p14:creationId xmlns:p14="http://schemas.microsoft.com/office/powerpoint/2010/main" val="14707010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Java</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248</a:t>
            </a:fld>
            <a:endParaRPr lang="en-US"/>
          </a:p>
        </p:txBody>
      </p:sp>
      <p:sp>
        <p:nvSpPr>
          <p:cNvPr id="6" name="Rectangle 5"/>
          <p:cNvSpPr/>
          <p:nvPr/>
        </p:nvSpPr>
        <p:spPr>
          <a:xfrm>
            <a:off x="457200" y="1800285"/>
            <a:ext cx="8229600" cy="4524315"/>
          </a:xfrm>
          <a:prstGeom prst="rect">
            <a:avLst/>
          </a:prstGeom>
        </p:spPr>
        <p:txBody>
          <a:bodyPr wrap="square">
            <a:spAutoFit/>
          </a:bodyPr>
          <a:lstStyle/>
          <a:p>
            <a:r>
              <a:rPr lang="nl-NL" noProof="1" smtClean="0">
                <a:solidFill>
                  <a:srgbClr val="000000"/>
                </a:solidFill>
                <a:highlight>
                  <a:srgbClr val="FFFFFF"/>
                </a:highlight>
                <a:latin typeface="Consolas"/>
              </a:rPr>
              <a:t>XmlParser xml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XmlParser();</a:t>
            </a:r>
          </a:p>
          <a:p>
            <a:endParaRPr lang="nl-NL" noProof="1" smtClean="0">
              <a:solidFill>
                <a:srgbClr val="000000"/>
              </a:solidFill>
              <a:highlight>
                <a:srgbClr val="FFFFFF"/>
              </a:highlight>
              <a:latin typeface="Consolas"/>
            </a:endParaRPr>
          </a:p>
          <a:p>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obs =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)xml.parse(</a:t>
            </a:r>
            <a:r>
              <a:rPr lang="en-US" noProof="1" smtClean="0">
                <a:solidFill>
                  <a:srgbClr val="0000FF"/>
                </a:solidFill>
                <a:highlight>
                  <a:srgbClr val="FFFFFF"/>
                </a:highlight>
                <a:latin typeface="Consolas"/>
              </a:rPr>
              <a:t>new</a:t>
            </a:r>
            <a:r>
              <a:rPr lang="en-US" noProof="1" smtClean="0">
                <a:solidFill>
                  <a:srgbClr val="000000"/>
                </a:solidFill>
                <a:highlight>
                  <a:srgbClr val="FFFFFF"/>
                </a:highlight>
                <a:latin typeface="Consolas"/>
              </a:rPr>
              <a:t> 			FileInputStream(“observation.xm</a:t>
            </a:r>
            <a:r>
              <a:rPr lang="en-US" noProof="1">
                <a:solidFill>
                  <a:srgbClr val="000000"/>
                </a:solidFill>
                <a:highlight>
                  <a:srgbClr val="FFFFFF"/>
                </a:highlight>
                <a:latin typeface="Consolas"/>
              </a:rPr>
              <a:t>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obs.setStatusSimple(</a:t>
            </a:r>
            <a:r>
              <a:rPr lang="nl-NL" noProof="1" smtClean="0">
                <a:solidFill>
                  <a:srgbClr val="2B91AF"/>
                </a:solidFill>
                <a:highlight>
                  <a:srgbClr val="FFFFFF"/>
                </a:highlight>
                <a:latin typeface="Consolas"/>
              </a:rPr>
              <a:t>ObservationStatus</a:t>
            </a:r>
            <a:r>
              <a:rPr lang="nl-NL" noProof="1" smtClean="0">
                <a:solidFill>
                  <a:srgbClr val="000000"/>
                </a:solidFill>
                <a:highlight>
                  <a:srgbClr val="FFFFFF"/>
                </a:highlight>
                <a:latin typeface="Consolas"/>
              </a:rPr>
              <a:t>.amended);</a:t>
            </a:r>
          </a:p>
          <a:p>
            <a:endParaRPr lang="nl-NL" noProof="1" smtClean="0">
              <a:solidFill>
                <a:srgbClr val="000000"/>
              </a:solidFill>
              <a:highlight>
                <a:srgbClr val="FFFFFF"/>
              </a:highlight>
              <a:latin typeface="Consolas"/>
            </a:endParaRPr>
          </a:p>
          <a:p>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 newValue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newValue.setValueSimple(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BigDecimal(40));   newValue.setUnitsSimple(</a:t>
            </a:r>
            <a:r>
              <a:rPr lang="nl-NL" noProof="1" smtClean="0">
                <a:solidFill>
                  <a:srgbClr val="A31515"/>
                </a:solidFill>
                <a:highlight>
                  <a:srgbClr val="FFFFFF"/>
                </a:highlight>
                <a:latin typeface="Consolas"/>
              </a:rPr>
              <a:t>"g"</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obs.setValue( newValue );</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JsonComposer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JsonComposer();</a:t>
            </a:r>
          </a:p>
          <a:p>
            <a:r>
              <a:rPr lang="nl-NL" noProof="1" smtClean="0">
                <a:solidFill>
                  <a:srgbClr val="000000"/>
                </a:solidFill>
                <a:highlight>
                  <a:srgbClr val="FFFFFF"/>
                </a:highlight>
                <a:latin typeface="Consolas"/>
              </a:rPr>
              <a:t>comp.compose(bos, obs,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json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endParaRPr lang="nl-NL" noProof="1"/>
          </a:p>
        </p:txBody>
      </p:sp>
    </p:spTree>
    <p:extLst>
      <p:ext uri="{BB962C8B-B14F-4D97-AF65-F5344CB8AC3E}">
        <p14:creationId xmlns:p14="http://schemas.microsoft.com/office/powerpoint/2010/main" val="826798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249</a:t>
            </a:fld>
            <a:endParaRPr lang="en-CA"/>
          </a:p>
        </p:txBody>
      </p:sp>
    </p:spTree>
    <p:extLst>
      <p:ext uri="{BB962C8B-B14F-4D97-AF65-F5344CB8AC3E}">
        <p14:creationId xmlns:p14="http://schemas.microsoft.com/office/powerpoint/2010/main" val="6214619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V2 and FHIR</a:t>
            </a:r>
            <a:endParaRPr lang="en-US" dirty="0"/>
          </a:p>
        </p:txBody>
      </p:sp>
      <p:sp>
        <p:nvSpPr>
          <p:cNvPr id="5" name="Text Placeholder 4"/>
          <p:cNvSpPr>
            <a:spLocks noGrp="1"/>
          </p:cNvSpPr>
          <p:nvPr>
            <p:ph type="body" idx="1"/>
          </p:nvPr>
        </p:nvSpPr>
        <p:spPr/>
        <p:txBody>
          <a:bodyPr/>
          <a:lstStyle/>
          <a:p>
            <a:r>
              <a:rPr lang="en-US" dirty="0" smtClean="0"/>
              <a:t>Similarities</a:t>
            </a:r>
            <a:endParaRPr lang="en-US" dirty="0"/>
          </a:p>
        </p:txBody>
      </p:sp>
      <p:sp>
        <p:nvSpPr>
          <p:cNvPr id="6" name="Content Placeholder 5"/>
          <p:cNvSpPr>
            <a:spLocks noGrp="1"/>
          </p:cNvSpPr>
          <p:nvPr>
            <p:ph sz="half" idx="2"/>
          </p:nvPr>
        </p:nvSpPr>
        <p:spPr/>
        <p:txBody>
          <a:bodyPr/>
          <a:lstStyle/>
          <a:p>
            <a:r>
              <a:rPr lang="en-US" dirty="0" smtClean="0"/>
              <a:t>Built around re-usable “chunks” of data</a:t>
            </a:r>
          </a:p>
          <a:p>
            <a:r>
              <a:rPr lang="en-US" dirty="0" smtClean="0"/>
              <a:t>Strong forward/backward compatibility rules</a:t>
            </a:r>
          </a:p>
          <a:p>
            <a:r>
              <a:rPr lang="en-US" dirty="0" smtClean="0"/>
              <a:t>Extensibility mechanism</a:t>
            </a:r>
            <a:endParaRPr lang="en-US" dirty="0"/>
          </a:p>
        </p:txBody>
      </p:sp>
      <p:sp>
        <p:nvSpPr>
          <p:cNvPr id="7" name="Text Placeholder 6"/>
          <p:cNvSpPr>
            <a:spLocks noGrp="1"/>
          </p:cNvSpPr>
          <p:nvPr>
            <p:ph type="body" sz="quarter" idx="3"/>
          </p:nvPr>
        </p:nvSpPr>
        <p:spPr/>
        <p:txBody>
          <a:bodyPr/>
          <a:lstStyle/>
          <a:p>
            <a:r>
              <a:rPr lang="en-US" dirty="0" smtClean="0"/>
              <a:t>FHIR Differences</a:t>
            </a:r>
            <a:endParaRPr lang="en-US" dirty="0"/>
          </a:p>
        </p:txBody>
      </p:sp>
      <p:sp>
        <p:nvSpPr>
          <p:cNvPr id="8" name="Content Placeholder 7"/>
          <p:cNvSpPr>
            <a:spLocks noGrp="1"/>
          </p:cNvSpPr>
          <p:nvPr>
            <p:ph sz="quarter" idx="4"/>
          </p:nvPr>
        </p:nvSpPr>
        <p:spPr/>
        <p:txBody>
          <a:bodyPr/>
          <a:lstStyle/>
          <a:p>
            <a:r>
              <a:rPr lang="en-US" dirty="0" smtClean="0"/>
              <a:t>Each chunk (resource) is independently addressable</a:t>
            </a:r>
          </a:p>
          <a:p>
            <a:r>
              <a:rPr lang="en-US" dirty="0" smtClean="0"/>
              <a:t>More than messages</a:t>
            </a:r>
          </a:p>
          <a:p>
            <a:r>
              <a:rPr lang="en-US" dirty="0" smtClean="0"/>
              <a:t>Human readable required</a:t>
            </a:r>
          </a:p>
          <a:p>
            <a:r>
              <a:rPr lang="en-US" dirty="0" smtClean="0"/>
              <a:t>Extensions don’t collide, are discoverable</a:t>
            </a:r>
          </a:p>
          <a:p>
            <a:r>
              <a:rPr lang="en-US" dirty="0" smtClean="0"/>
              <a:t>Modern tools/skills</a:t>
            </a:r>
          </a:p>
          <a:p>
            <a:r>
              <a:rPr lang="en-US" dirty="0" smtClean="0"/>
              <a:t>Instances easy to read</a:t>
            </a:r>
          </a:p>
          <a:p>
            <a:r>
              <a:rPr lang="en-US" dirty="0" smtClean="0"/>
              <a:t>Lighter spec</a:t>
            </a:r>
            <a:endParaRPr lang="en-US" dirty="0"/>
          </a:p>
        </p:txBody>
      </p:sp>
    </p:spTree>
    <p:extLst>
      <p:ext uri="{BB962C8B-B14F-4D97-AF65-F5344CB8AC3E}">
        <p14:creationId xmlns:p14="http://schemas.microsoft.com/office/powerpoint/2010/main" val="39354483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250</a:t>
            </a:fld>
            <a:endParaRPr lang="en-CA"/>
          </a:p>
        </p:txBody>
      </p:sp>
    </p:spTree>
    <p:extLst>
      <p:ext uri="{BB962C8B-B14F-4D97-AF65-F5344CB8AC3E}">
        <p14:creationId xmlns:p14="http://schemas.microsoft.com/office/powerpoint/2010/main" val="310307597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251</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2469745699"/>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252</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"https://fhir.com/svc/fhir"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en-US" sz="2400" noProof="1" smtClean="0">
                <a:solidFill>
                  <a:srgbClr val="008000"/>
                </a:solidFill>
                <a:highlight>
                  <a:srgbClr val="FFFFFF"/>
                </a:highlight>
                <a:latin typeface="Consolas"/>
              </a:rPr>
              <a:t>// NB: patient is a ResourceEntry&lt;Patient&gt;, // not a Patient</a:t>
            </a:r>
            <a:endParaRPr lang="en-US"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patEntry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patEntry.Resource;</a:t>
            </a: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2663419972"/>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Java</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253</a:t>
            </a:fld>
            <a:endParaRPr lang="en-CA"/>
          </a:p>
        </p:txBody>
      </p:sp>
      <p:sp>
        <p:nvSpPr>
          <p:cNvPr id="5" name="Rectangle 4"/>
          <p:cNvSpPr/>
          <p:nvPr/>
        </p:nvSpPr>
        <p:spPr>
          <a:xfrm>
            <a:off x="609600" y="1828800"/>
            <a:ext cx="7924800" cy="4524315"/>
          </a:xfrm>
          <a:prstGeom prst="rect">
            <a:avLst/>
          </a:prstGeom>
        </p:spPr>
        <p:txBody>
          <a:bodyPr wrap="square">
            <a:spAutoFit/>
          </a:bodyPr>
          <a:lstStyle/>
          <a:p>
            <a:r>
              <a:rPr lang="nl-NL" sz="2400" noProof="1" smtClean="0"/>
              <a:t>FHIRClient client = </a:t>
            </a:r>
            <a:r>
              <a:rPr lang="nl-NL" sz="2400" b="1" noProof="1" smtClean="0"/>
              <a:t>new FHIRSimpleClient();</a:t>
            </a:r>
          </a:p>
          <a:p>
            <a:r>
              <a:rPr lang="nl-NL" sz="2400" noProof="1" smtClean="0"/>
              <a:t>client.initialize("https://spark.furore.com/fhir");</a:t>
            </a:r>
          </a:p>
          <a:p>
            <a:endParaRPr lang="nl-NL" sz="2400" noProof="1" smtClean="0"/>
          </a:p>
          <a:p>
            <a:r>
              <a:rPr lang="nl-NL" sz="2400" noProof="1" smtClean="0"/>
              <a:t>AtomEntry&lt;Patient&gt; pe = client.read(Patient.</a:t>
            </a:r>
            <a:r>
              <a:rPr lang="nl-NL" sz="2400" b="1" noProof="1" smtClean="0"/>
              <a:t>class, "1");</a:t>
            </a:r>
          </a:p>
          <a:p>
            <a:r>
              <a:rPr lang="nl-NL" sz="2400" noProof="1" smtClean="0"/>
              <a:t>Patient p = pe.getResource();</a:t>
            </a:r>
          </a:p>
          <a:p>
            <a:endParaRPr lang="nl-NL" sz="2400" noProof="1" smtClean="0"/>
          </a:p>
          <a:p>
            <a:r>
              <a:rPr lang="nl-NL" sz="2400" noProof="1" smtClean="0"/>
              <a:t>HumanName hn = </a:t>
            </a:r>
            <a:r>
              <a:rPr lang="nl-NL" sz="2400" b="1" noProof="1" smtClean="0"/>
              <a:t>new HumanName();</a:t>
            </a:r>
          </a:p>
          <a:p>
            <a:r>
              <a:rPr lang="nl-NL" sz="2400" noProof="1" smtClean="0"/>
              <a:t>hn.getFamily().add(Factory.</a:t>
            </a:r>
            <a:r>
              <a:rPr lang="nl-NL" sz="2400" i="1" noProof="1" smtClean="0"/>
              <a:t>newString_("Kramer"));</a:t>
            </a:r>
          </a:p>
          <a:p>
            <a:r>
              <a:rPr lang="nl-NL" sz="2400" noProof="1" smtClean="0"/>
              <a:t>hn.getGiven().add(Factory.</a:t>
            </a:r>
            <a:r>
              <a:rPr lang="nl-NL" sz="2400" i="1" noProof="1" smtClean="0"/>
              <a:t>newString_("Ewout"));</a:t>
            </a:r>
          </a:p>
          <a:p>
            <a:r>
              <a:rPr lang="nl-NL" sz="2400" noProof="1" smtClean="0"/>
              <a:t>p.getName().add(hn);</a:t>
            </a:r>
          </a:p>
          <a:p>
            <a:endParaRPr lang="nl-NL" sz="2400" noProof="1" smtClean="0"/>
          </a:p>
          <a:p>
            <a:r>
              <a:rPr lang="nl-NL" sz="2400" noProof="1" smtClean="0"/>
              <a:t>client.update(Patient.</a:t>
            </a:r>
            <a:r>
              <a:rPr lang="nl-NL" sz="2400" b="1" noProof="1" smtClean="0"/>
              <a:t>class, p, "1");</a:t>
            </a:r>
            <a:endParaRPr lang="nl-NL" sz="2400" noProof="1"/>
          </a:p>
        </p:txBody>
      </p:sp>
    </p:spTree>
    <p:extLst>
      <p:ext uri="{BB962C8B-B14F-4D97-AF65-F5344CB8AC3E}">
        <p14:creationId xmlns:p14="http://schemas.microsoft.com/office/powerpoint/2010/main" val="344563900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v2</a:t>
            </a:r>
            <a:endParaRPr lang="en-US" dirty="0"/>
          </a:p>
        </p:txBody>
      </p:sp>
      <p:sp>
        <p:nvSpPr>
          <p:cNvPr id="3" name="Content Placeholder 2"/>
          <p:cNvSpPr>
            <a:spLocks noGrp="1"/>
          </p:cNvSpPr>
          <p:nvPr>
            <p:ph idx="1"/>
          </p:nvPr>
        </p:nvSpPr>
        <p:spPr/>
        <p:txBody>
          <a:bodyPr/>
          <a:lstStyle/>
          <a:p>
            <a:r>
              <a:rPr lang="en-US" dirty="0" smtClean="0"/>
              <a:t>Already have an integration engine that supports translation between v2 and FHIR</a:t>
            </a:r>
          </a:p>
          <a:p>
            <a:r>
              <a:rPr lang="en-US" dirty="0" smtClean="0"/>
              <a:t>Resources map to segments reasonably well</a:t>
            </a:r>
          </a:p>
          <a:p>
            <a:r>
              <a:rPr lang="en-US" dirty="0" smtClean="0"/>
              <a:t>As always, the challenge with v2 mapping is the variability of v2 interfaces</a:t>
            </a:r>
          </a:p>
          <a:p>
            <a:pPr lvl="1"/>
            <a:r>
              <a:rPr lang="en-US" dirty="0" smtClean="0"/>
              <a:t>“Common” mappings can be created, but they won’t be one size fits all</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4932040" y="5170992"/>
            <a:ext cx="2034746" cy="1252151"/>
          </a:xfrm>
          <a:prstGeom prst="rect">
            <a:avLst/>
          </a:prstGeom>
        </p:spPr>
      </p:pic>
      <p:sp>
        <p:nvSpPr>
          <p:cNvPr id="5" name="Right Arrow 4"/>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1403648" y="5492551"/>
            <a:ext cx="2088232" cy="769441"/>
          </a:xfrm>
          <a:prstGeom prst="rect">
            <a:avLst/>
          </a:prstGeom>
          <a:noFill/>
        </p:spPr>
        <p:txBody>
          <a:bodyPr wrap="square" rtlCol="0">
            <a:spAutoFit/>
          </a:bodyPr>
          <a:lstStyle/>
          <a:p>
            <a:r>
              <a:rPr lang="en-US" sz="4400" b="1" dirty="0" smtClean="0">
                <a:solidFill>
                  <a:srgbClr val="FF0000"/>
                </a:solidFill>
              </a:rPr>
              <a:t>HL7 v2</a:t>
            </a:r>
            <a:endParaRPr lang="en-CA" sz="4400" b="1" dirty="0">
              <a:solidFill>
                <a:srgbClr val="FF0000"/>
              </a:solidFill>
            </a:endParaRPr>
          </a:p>
        </p:txBody>
      </p:sp>
    </p:spTree>
    <p:extLst>
      <p:ext uri="{BB962C8B-B14F-4D97-AF65-F5344CB8AC3E}">
        <p14:creationId xmlns:p14="http://schemas.microsoft.com/office/powerpoint/2010/main" val="110486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v2 mappings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255</a:t>
            </a:fld>
            <a:endParaRPr lang="en-CA"/>
          </a:p>
        </p:txBody>
      </p:sp>
      <p:sp>
        <p:nvSpPr>
          <p:cNvPr id="4" name="Rectangle 3"/>
          <p:cNvSpPr/>
          <p:nvPr/>
        </p:nvSpPr>
        <p:spPr>
          <a:xfrm>
            <a:off x="457200" y="1886508"/>
            <a:ext cx="8763000" cy="707886"/>
          </a:xfrm>
          <a:prstGeom prst="rect">
            <a:avLst/>
          </a:prstGeom>
        </p:spPr>
        <p:txBody>
          <a:bodyPr wrap="square">
            <a:spAutoFit/>
          </a:bodyPr>
          <a:lstStyle/>
          <a:p>
            <a:r>
              <a:rPr lang="en-US" sz="2400" i="1" dirty="0"/>
              <a:t>Every</a:t>
            </a:r>
            <a:r>
              <a:rPr lang="en-US" sz="2400" dirty="0"/>
              <a:t> Resource has v2 mappings </a:t>
            </a:r>
            <a:r>
              <a:rPr lang="en-US" sz="2400" dirty="0" smtClean="0"/>
              <a:t>specified, e.g.:</a:t>
            </a:r>
            <a:endParaRPr lang="en-US" sz="2400" dirty="0"/>
          </a:p>
          <a:p>
            <a:r>
              <a:rPr lang="nl-NL" sz="1600" dirty="0" smtClean="0">
                <a:latin typeface="Courier New" panose="02070309020205020404" pitchFamily="49" charset="0"/>
                <a:cs typeface="Courier New" panose="02070309020205020404" pitchFamily="49" charset="0"/>
              </a:rPr>
              <a:t>http</a:t>
            </a:r>
            <a:r>
              <a:rPr lang="nl-NL" sz="1600" dirty="0">
                <a:latin typeface="Courier New" panose="02070309020205020404" pitchFamily="49" charset="0"/>
                <a:cs typeface="Courier New" panose="02070309020205020404" pitchFamily="49" charset="0"/>
              </a:rPr>
              <a:t>://</a:t>
            </a:r>
            <a:r>
              <a:rPr lang="nl-NL" sz="1600" dirty="0" smtClean="0">
                <a:latin typeface="Courier New" panose="02070309020205020404" pitchFamily="49" charset="0"/>
                <a:cs typeface="Courier New" panose="02070309020205020404" pitchFamily="49" charset="0"/>
              </a:rPr>
              <a:t>www.hl7.org/fhir/patient-mappings.htm#http</a:t>
            </a:r>
            <a:r>
              <a:rPr lang="nl-NL" sz="1600" dirty="0">
                <a:latin typeface="Courier New" panose="02070309020205020404" pitchFamily="49" charset="0"/>
                <a:cs typeface="Courier New" panose="02070309020205020404" pitchFamily="49" charset="0"/>
              </a:rPr>
              <a:t>://hl7.org/v2</a:t>
            </a:r>
          </a:p>
        </p:txBody>
      </p:sp>
      <p:graphicFrame>
        <p:nvGraphicFramePr>
          <p:cNvPr id="5" name="Table 4"/>
          <p:cNvGraphicFramePr>
            <a:graphicFrameLocks noGrp="1"/>
          </p:cNvGraphicFramePr>
          <p:nvPr>
            <p:extLst>
              <p:ext uri="{D42A27DB-BD31-4B8C-83A1-F6EECF244321}">
                <p14:modId xmlns:p14="http://schemas.microsoft.com/office/powerpoint/2010/main" val="3337686760"/>
              </p:ext>
            </p:extLst>
          </p:nvPr>
        </p:nvGraphicFramePr>
        <p:xfrm>
          <a:off x="381000" y="2960370"/>
          <a:ext cx="8382000" cy="2983230"/>
        </p:xfrm>
        <a:graphic>
          <a:graphicData uri="http://schemas.openxmlformats.org/drawingml/2006/table">
            <a:tbl>
              <a:tblPr/>
              <a:tblGrid>
                <a:gridCol w="4191000"/>
                <a:gridCol w="4191000"/>
              </a:tblGrid>
              <a:tr h="0">
                <a:tc>
                  <a:txBody>
                    <a:bodyPr/>
                    <a:lstStyle/>
                    <a:p>
                      <a:pPr fontAlgn="t"/>
                      <a:r>
                        <a:rPr lang="nl-NL" b="1">
                          <a:effectLst/>
                          <a:latin typeface="verdana"/>
                        </a:rPr>
                        <a:t>Patient</a:t>
                      </a:r>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identifier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name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PID-5, PID-9</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telecom</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PID-13, PID-14, PID-40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gender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PID-8</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birthDate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PID-7</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deceased[x]</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address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PID-11</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maritalStatus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dirty="0">
                          <a:effectLst/>
                          <a:latin typeface="verdana"/>
                        </a:rPr>
                        <a:t>PID-16</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87898943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CDA</a:t>
            </a:r>
            <a:endParaRPr lang="en-US" dirty="0"/>
          </a:p>
        </p:txBody>
      </p:sp>
      <p:sp>
        <p:nvSpPr>
          <p:cNvPr id="3" name="Content Placeholder 2"/>
          <p:cNvSpPr>
            <a:spLocks noGrp="1"/>
          </p:cNvSpPr>
          <p:nvPr>
            <p:ph idx="1"/>
          </p:nvPr>
        </p:nvSpPr>
        <p:spPr/>
        <p:txBody>
          <a:bodyPr/>
          <a:lstStyle/>
          <a:p>
            <a:r>
              <a:rPr lang="en-US" dirty="0" smtClean="0"/>
              <a:t>Made more complex by human-readable nature</a:t>
            </a:r>
          </a:p>
          <a:p>
            <a:pPr lvl="1"/>
            <a:r>
              <a:rPr lang="en-US" dirty="0" smtClean="0"/>
              <a:t>Need to ensure text &lt;-&gt; entry linkages are retained</a:t>
            </a:r>
          </a:p>
          <a:p>
            <a:pPr lvl="0"/>
            <a:r>
              <a:rPr lang="en-US" dirty="0" smtClean="0"/>
              <a:t>Will best be handled</a:t>
            </a:r>
            <a:r>
              <a:rPr lang="en-US" baseline="0" dirty="0" smtClean="0"/>
              <a:t> on a template by template basis</a:t>
            </a:r>
          </a:p>
          <a:p>
            <a:pPr lvl="1"/>
            <a:r>
              <a:rPr lang="en-US" dirty="0" smtClean="0"/>
              <a:t>Likely start with important ones like C-CDA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256</a:t>
            </a:fld>
            <a:endParaRPr lang="en-CA"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4932040" y="5170992"/>
            <a:ext cx="2034746" cy="1252151"/>
          </a:xfrm>
          <a:prstGeom prst="rect">
            <a:avLst/>
          </a:prstGeom>
        </p:spPr>
      </p:pic>
      <p:sp>
        <p:nvSpPr>
          <p:cNvPr id="6" name="Right Arrow 5"/>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9218" name="Picture 2" descr="Clinical Document Archite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1640" y="5353875"/>
            <a:ext cx="2148159" cy="104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99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40760" cy="1180142"/>
          </a:xfrm>
        </p:spPr>
        <p:txBody>
          <a:bodyPr/>
          <a:lstStyle/>
          <a:p>
            <a:r>
              <a:rPr lang="en-US" dirty="0" smtClean="0"/>
              <a:t>Exercise #7 (take home!)</a:t>
            </a:r>
            <a:endParaRPr lang="en-US" dirty="0"/>
          </a:p>
        </p:txBody>
      </p:sp>
      <p:sp>
        <p:nvSpPr>
          <p:cNvPr id="3" name="Content Placeholder 2"/>
          <p:cNvSpPr>
            <a:spLocks noGrp="1"/>
          </p:cNvSpPr>
          <p:nvPr>
            <p:ph idx="1"/>
          </p:nvPr>
        </p:nvSpPr>
        <p:spPr/>
        <p:txBody>
          <a:bodyPr/>
          <a:lstStyle/>
          <a:p>
            <a:pPr algn="ctr"/>
            <a:r>
              <a:rPr lang="en-US" sz="3600" dirty="0" smtClean="0">
                <a:latin typeface="+mj-lt"/>
              </a:rPr>
              <a:t>Write code . . .</a:t>
            </a:r>
          </a:p>
          <a:p>
            <a:pPr algn="ctr"/>
            <a:endParaRPr lang="en-US" sz="3600" dirty="0" smtClean="0">
              <a:latin typeface="+mj-lt"/>
            </a:endParaRPr>
          </a:p>
          <a:p>
            <a:pPr algn="ctr"/>
            <a:r>
              <a:rPr lang="en-US" sz="3600" dirty="0" smtClean="0">
                <a:latin typeface="+mj-lt"/>
              </a:rPr>
              <a:t>(60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Populate and Post a Resource using code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258</a:t>
            </a:fld>
            <a:endParaRPr lang="en-CA"/>
          </a:p>
        </p:txBody>
      </p:sp>
      <p:sp>
        <p:nvSpPr>
          <p:cNvPr id="4" name="Text Placeholder 3"/>
          <p:cNvSpPr>
            <a:spLocks noGrp="1"/>
          </p:cNvSpPr>
          <p:nvPr>
            <p:ph type="body" idx="4294967295"/>
          </p:nvPr>
        </p:nvSpPr>
        <p:spPr/>
        <p:txBody>
          <a:bodyPr/>
          <a:lstStyle/>
          <a:p>
            <a:pPr lvl="0"/>
            <a:r>
              <a:rPr lang="en-US" sz="2800" dirty="0" smtClean="0"/>
              <a:t>Leverage one of the 4 reference platforms and write code to populate and post a Patient resource instance</a:t>
            </a:r>
            <a:endParaRPr lang="en-US" sz="2000" dirty="0" smtClean="0"/>
          </a:p>
          <a:p>
            <a:pPr lvl="1"/>
            <a:r>
              <a:rPr lang="en-US" sz="2000" dirty="0" smtClean="0"/>
              <a:t>Up to you how many elements to fill in</a:t>
            </a:r>
          </a:p>
          <a:p>
            <a:pPr lvl="1"/>
            <a:r>
              <a:rPr lang="en-US" sz="2000" dirty="0" smtClean="0"/>
              <a:t>Try sending the resource to Grahame’s server and verify success by querying on the website</a:t>
            </a:r>
            <a:endParaRPr lang="en-US" sz="2000" dirty="0"/>
          </a:p>
          <a:p>
            <a:pPr lvl="0"/>
            <a:r>
              <a:rPr lang="en-US" sz="2800" dirty="0" smtClean="0"/>
              <a:t>Bonus points</a:t>
            </a:r>
          </a:p>
          <a:p>
            <a:pPr lvl="1"/>
            <a:r>
              <a:rPr lang="en-US" sz="2000" dirty="0" smtClean="0"/>
              <a:t>Add code to update and query the history of the resource too</a:t>
            </a:r>
            <a:endParaRPr lang="en-US" sz="2400" dirty="0"/>
          </a:p>
        </p:txBody>
      </p:sp>
    </p:spTree>
    <p:extLst>
      <p:ext uri="{BB962C8B-B14F-4D97-AF65-F5344CB8AC3E}">
        <p14:creationId xmlns:p14="http://schemas.microsoft.com/office/powerpoint/2010/main" val="411795395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259</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V3 and FHIR</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Based on RIM, vocab &amp; ISO Data types foundations</a:t>
            </a:r>
          </a:p>
          <a:p>
            <a:r>
              <a:rPr lang="en-US" dirty="0" smtClean="0"/>
              <a:t>Support XML syntax</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Simpler models &amp; syntax (reference model hidden)</a:t>
            </a:r>
          </a:p>
          <a:p>
            <a:r>
              <a:rPr lang="en-US" dirty="0"/>
              <a:t>Friendly names</a:t>
            </a:r>
          </a:p>
          <a:p>
            <a:r>
              <a:rPr lang="en-US" dirty="0" smtClean="0"/>
              <a:t>Extensibility with discovery</a:t>
            </a:r>
          </a:p>
          <a:p>
            <a:r>
              <a:rPr lang="en-US" dirty="0" smtClean="0"/>
              <a:t>Easy inter-version wire compatibility</a:t>
            </a:r>
          </a:p>
          <a:p>
            <a:r>
              <a:rPr lang="en-US" dirty="0" smtClean="0"/>
              <a:t>Messages, documents, etc. use same syntax</a:t>
            </a:r>
          </a:p>
          <a:p>
            <a:r>
              <a:rPr lang="en-US" dirty="0" smtClean="0"/>
              <a:t>JSON syntax too</a:t>
            </a:r>
          </a:p>
        </p:txBody>
      </p:sp>
    </p:spTree>
    <p:extLst>
      <p:ext uri="{BB962C8B-B14F-4D97-AF65-F5344CB8AC3E}">
        <p14:creationId xmlns:p14="http://schemas.microsoft.com/office/powerpoint/2010/main" val="29776595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The end is near…</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218787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Balloting plans</a:t>
            </a:r>
            <a:endParaRPr lang="en-US" dirty="0"/>
          </a:p>
        </p:txBody>
      </p:sp>
      <p:sp>
        <p:nvSpPr>
          <p:cNvPr id="3" name="Content Placeholder 2"/>
          <p:cNvSpPr>
            <a:spLocks noGrp="1"/>
          </p:cNvSpPr>
          <p:nvPr>
            <p:ph idx="1"/>
          </p:nvPr>
        </p:nvSpPr>
        <p:spPr/>
        <p:txBody>
          <a:bodyPr/>
          <a:lstStyle/>
          <a:p>
            <a:r>
              <a:rPr lang="en-US" sz="2400" dirty="0" smtClean="0"/>
              <a:t>1</a:t>
            </a:r>
            <a:r>
              <a:rPr lang="en-US" sz="2400" baseline="30000" dirty="0" smtClean="0"/>
              <a:t>st</a:t>
            </a:r>
            <a:r>
              <a:rPr lang="en-US" sz="2400" dirty="0" smtClean="0"/>
              <a:t> Draft Standard for Trial Use ballot (DSTU) Jan 2014</a:t>
            </a:r>
          </a:p>
          <a:p>
            <a:pPr lvl="1"/>
            <a:r>
              <a:rPr lang="en-US" sz="2000" b="1" dirty="0" smtClean="0"/>
              <a:t>semi-stable</a:t>
            </a:r>
            <a:r>
              <a:rPr lang="en-US" sz="2000" b="1" baseline="0" dirty="0" smtClean="0"/>
              <a:t> platform for implementers </a:t>
            </a:r>
            <a:r>
              <a:rPr lang="en-US" sz="2000" baseline="0" dirty="0" smtClean="0"/>
              <a:t>while still allowing non-backward-compatible change for Normative version if implementation experience dictates</a:t>
            </a:r>
          </a:p>
          <a:p>
            <a:r>
              <a:rPr lang="en-US" sz="2500" b="1" dirty="0" smtClean="0"/>
              <a:t>2</a:t>
            </a:r>
            <a:r>
              <a:rPr lang="en-US" sz="2500" b="1" baseline="30000" dirty="0" smtClean="0"/>
              <a:t>nd</a:t>
            </a:r>
            <a:r>
              <a:rPr lang="en-US" sz="2500" b="1" dirty="0" smtClean="0"/>
              <a:t> DSTU published September 2015!</a:t>
            </a:r>
          </a:p>
          <a:p>
            <a:r>
              <a:rPr lang="en-US" sz="2500" dirty="0" smtClean="0"/>
              <a:t>2.1 </a:t>
            </a:r>
            <a:r>
              <a:rPr lang="en-US" sz="2500" dirty="0"/>
              <a:t>DSTU </a:t>
            </a:r>
            <a:r>
              <a:rPr lang="en-US" sz="2500" dirty="0" smtClean="0"/>
              <a:t>planned May 2016</a:t>
            </a:r>
            <a:endParaRPr lang="en-US" sz="2500" dirty="0"/>
          </a:p>
          <a:p>
            <a:pPr lvl="1"/>
            <a:r>
              <a:rPr lang="en-US" sz="2000" dirty="0"/>
              <a:t>New resources, capabilities + profiles for CCDA</a:t>
            </a:r>
          </a:p>
          <a:p>
            <a:pPr lvl="0"/>
            <a:r>
              <a:rPr lang="en-US" sz="2400" dirty="0" smtClean="0"/>
              <a:t>Normative likely some time in 2017</a:t>
            </a:r>
          </a:p>
          <a:p>
            <a:pPr lvl="1"/>
            <a:r>
              <a:rPr lang="en-US" sz="2000" dirty="0" smtClean="0"/>
              <a:t>We want *lots* of implementation experience</a:t>
            </a:r>
            <a:r>
              <a:rPr lang="en-US" sz="2000" baseline="0" dirty="0" smtClean="0"/>
              <a:t> before committing to backward compatibility</a:t>
            </a:r>
          </a:p>
          <a:p>
            <a:pPr lvl="1"/>
            <a:r>
              <a:rPr lang="en-US" sz="2000" dirty="0" smtClean="0"/>
              <a:t>Not everything will go normative at once</a:t>
            </a:r>
            <a:endParaRPr lang="en-US" sz="20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261</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5105400"/>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FHIR going to replace . . .</a:t>
            </a:r>
            <a:endParaRPr lang="en-US" dirty="0"/>
          </a:p>
        </p:txBody>
      </p:sp>
      <p:sp>
        <p:nvSpPr>
          <p:cNvPr id="3" name="Content Placeholder 2"/>
          <p:cNvSpPr>
            <a:spLocks noGrp="1"/>
          </p:cNvSpPr>
          <p:nvPr>
            <p:ph idx="1"/>
          </p:nvPr>
        </p:nvSpPr>
        <p:spPr/>
        <p:txBody>
          <a:bodyPr/>
          <a:lstStyle/>
          <a:p>
            <a:r>
              <a:rPr lang="en-US" dirty="0" smtClean="0"/>
              <a:t>HL7 v2?, v3?, CDA?</a:t>
            </a:r>
          </a:p>
          <a:p>
            <a:pPr lvl="0"/>
            <a:endParaRPr lang="en-US" dirty="0" smtClean="0"/>
          </a:p>
          <a:p>
            <a:pPr lvl="0"/>
            <a:r>
              <a:rPr lang="en-US" dirty="0" smtClean="0"/>
              <a:t>FHIR has the </a:t>
            </a:r>
            <a:r>
              <a:rPr lang="en-US" b="1" dirty="0" smtClean="0"/>
              <a:t>potential</a:t>
            </a:r>
            <a:r>
              <a:rPr lang="en-US" b="0" dirty="0" smtClean="0"/>
              <a:t> to supplant all of the above, but that’s not going to happen soon</a:t>
            </a:r>
          </a:p>
          <a:p>
            <a:pPr lvl="1"/>
            <a:r>
              <a:rPr lang="en-US" b="0" dirty="0" smtClean="0"/>
              <a:t>Sunk costs don’t get thrown out easily</a:t>
            </a:r>
          </a:p>
          <a:p>
            <a:pPr lvl="0"/>
            <a:r>
              <a:rPr lang="en-US" dirty="0" smtClean="0"/>
              <a:t>All HL7 standards will be maintained as long as implementers require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262</a:t>
            </a:fld>
            <a:endParaRPr lang="en-CA"/>
          </a:p>
        </p:txBody>
      </p:sp>
    </p:spTree>
    <p:extLst>
      <p:ext uri="{BB962C8B-B14F-4D97-AF65-F5344CB8AC3E}">
        <p14:creationId xmlns:p14="http://schemas.microsoft.com/office/powerpoint/2010/main" val="96156026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Next Steps for </a:t>
            </a:r>
            <a:r>
              <a:rPr lang="en-US" b="1" noProof="0" dirty="0" smtClean="0"/>
              <a:t>you</a:t>
            </a:r>
            <a:endParaRPr lang="en-US" b="1" noProof="0" dirty="0"/>
          </a:p>
        </p:txBody>
      </p:sp>
      <p:sp>
        <p:nvSpPr>
          <p:cNvPr id="3" name="Content Placeholder 2"/>
          <p:cNvSpPr>
            <a:spLocks noGrp="1"/>
          </p:cNvSpPr>
          <p:nvPr>
            <p:ph idx="1"/>
          </p:nvPr>
        </p:nvSpPr>
        <p:spPr/>
        <p:txBody>
          <a:bodyPr/>
          <a:lstStyle/>
          <a:p>
            <a:r>
              <a:rPr lang="en-US" sz="2400" noProof="0" dirty="0" smtClean="0"/>
              <a:t>Attend other FHIR tutorials</a:t>
            </a:r>
          </a:p>
          <a:p>
            <a:pPr lvl="1"/>
            <a:r>
              <a:rPr lang="en-US" sz="1900" noProof="0" dirty="0" smtClean="0"/>
              <a:t>Developers, Profiles, Deep Dive</a:t>
            </a:r>
          </a:p>
          <a:p>
            <a:r>
              <a:rPr lang="en-US" sz="2400" noProof="0" dirty="0" smtClean="0"/>
              <a:t>Read the spec: </a:t>
            </a:r>
            <a:r>
              <a:rPr lang="en-US" sz="2400" noProof="0" dirty="0" smtClean="0">
                <a:hlinkClick r:id="rId2"/>
              </a:rPr>
              <a:t>http://hl7.org/fhir</a:t>
            </a:r>
            <a:endParaRPr lang="en-US" sz="2400" noProof="0" dirty="0" smtClean="0"/>
          </a:p>
          <a:p>
            <a:r>
              <a:rPr lang="en-US" sz="2400" noProof="0" dirty="0" smtClean="0"/>
              <a:t>Comment in the discussion areas</a:t>
            </a:r>
            <a:endParaRPr lang="en-US" sz="1800" noProof="0" dirty="0" smtClean="0"/>
          </a:p>
          <a:p>
            <a:r>
              <a:rPr lang="en-US" sz="2400" noProof="0" dirty="0" smtClean="0"/>
              <a:t>Follow #FHIR on Twitter</a:t>
            </a:r>
          </a:p>
          <a:p>
            <a:r>
              <a:rPr lang="en-US" sz="2400" noProof="0" dirty="0" smtClean="0"/>
              <a:t>Shape the specification:</a:t>
            </a:r>
          </a:p>
          <a:p>
            <a:pPr lvl="1"/>
            <a:r>
              <a:rPr lang="en-US" sz="2000" noProof="0" dirty="0" smtClean="0"/>
              <a:t>Join the FHIR track at this WGM</a:t>
            </a:r>
          </a:p>
          <a:p>
            <a:pPr lvl="1"/>
            <a:r>
              <a:rPr lang="en-US" sz="2000" noProof="0" dirty="0" smtClean="0"/>
              <a:t>Feedback – discussion, tracker, list server</a:t>
            </a:r>
          </a:p>
          <a:p>
            <a:pPr lvl="1"/>
            <a:r>
              <a:rPr lang="en-US" sz="2000" noProof="0" dirty="0" smtClean="0"/>
              <a:t>Try implementing it</a:t>
            </a:r>
          </a:p>
          <a:p>
            <a:pPr lvl="1"/>
            <a:r>
              <a:rPr lang="en-US" sz="2000" noProof="0" dirty="0" smtClean="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263</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54183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Education opportunities</a:t>
            </a:r>
            <a:endParaRPr lang="en-AU" b="1" dirty="0"/>
          </a:p>
        </p:txBody>
      </p:sp>
      <p:sp>
        <p:nvSpPr>
          <p:cNvPr id="3" name="Content Placeholder 2"/>
          <p:cNvSpPr>
            <a:spLocks noGrp="1"/>
          </p:cNvSpPr>
          <p:nvPr>
            <p:ph idx="1"/>
          </p:nvPr>
        </p:nvSpPr>
        <p:spPr/>
        <p:txBody>
          <a:bodyPr/>
          <a:lstStyle/>
          <a:p>
            <a:r>
              <a:rPr lang="en-AU" sz="2400" dirty="0" smtClean="0"/>
              <a:t>Attend a Working Group Meeting</a:t>
            </a:r>
          </a:p>
          <a:p>
            <a:pPr lvl="1"/>
            <a:r>
              <a:rPr lang="en-AU" sz="1900" dirty="0" smtClean="0"/>
              <a:t>Tutorials, </a:t>
            </a:r>
            <a:r>
              <a:rPr lang="en-AU" sz="1900" b="1" dirty="0" smtClean="0"/>
              <a:t>Connectathons</a:t>
            </a:r>
          </a:p>
          <a:p>
            <a:pPr lvl="1"/>
            <a:r>
              <a:rPr lang="en-AU" sz="1900" dirty="0" smtClean="0"/>
              <a:t>January 10-15 Orlando</a:t>
            </a:r>
          </a:p>
          <a:p>
            <a:r>
              <a:rPr lang="en-AU" sz="2400" dirty="0" smtClean="0"/>
              <a:t>Attend an Implementation Workshop</a:t>
            </a:r>
          </a:p>
          <a:p>
            <a:pPr lvl="1"/>
            <a:r>
              <a:rPr lang="en-AU" sz="1900" dirty="0" smtClean="0"/>
              <a:t>Intensive tutorials, hands-on</a:t>
            </a:r>
          </a:p>
          <a:p>
            <a:pPr lvl="1"/>
            <a:r>
              <a:rPr lang="en-AU" sz="1900" dirty="0" smtClean="0"/>
              <a:t>More next year</a:t>
            </a:r>
          </a:p>
          <a:p>
            <a:r>
              <a:rPr lang="en-AU" sz="2400" dirty="0" smtClean="0"/>
              <a:t>FHIR Institute Webinars</a:t>
            </a:r>
          </a:p>
          <a:p>
            <a:pPr lvl="1"/>
            <a:r>
              <a:rPr lang="en-AU" sz="1900" dirty="0" smtClean="0"/>
              <a:t>December 7-11</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264</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02208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1-2 FHIR-related actions to initiate </a:t>
            </a:r>
            <a:r>
              <a:rPr lang="en-US" b="1" dirty="0" smtClean="0"/>
              <a:t>this week</a:t>
            </a:r>
            <a:endParaRPr lang="en-US" b="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265</a:t>
            </a:fld>
            <a:endParaRPr lang="en-CA"/>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032424"/>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a:t>
            </a:r>
            <a:endParaRPr lang="en-AU" dirty="0"/>
          </a:p>
        </p:txBody>
      </p:sp>
      <p:sp>
        <p:nvSpPr>
          <p:cNvPr id="3" name="Content Placeholder 2"/>
          <p:cNvSpPr>
            <a:spLocks noGrp="1"/>
          </p:cNvSpPr>
          <p:nvPr>
            <p:ph idx="1"/>
          </p:nvPr>
        </p:nvSpPr>
        <p:spPr/>
        <p:txBody>
          <a:bodyPr/>
          <a:lstStyle/>
          <a:p>
            <a:pPr>
              <a:buNone/>
            </a:pPr>
            <a:r>
              <a:rPr lang="en-AU" sz="2800" dirty="0" smtClean="0">
                <a:hlinkClick r:id="rId2"/>
              </a:rPr>
              <a:t>http://hl7.org/fhir</a:t>
            </a:r>
            <a:r>
              <a:rPr lang="en-AU" sz="2800" dirty="0" smtClean="0"/>
              <a:t>	    </a:t>
            </a:r>
            <a:r>
              <a:rPr lang="en-AU" sz="2800" dirty="0" smtClean="0">
                <a:hlinkClick r:id="rId3"/>
              </a:rPr>
              <a:t>brett@riverrockassociates.com</a:t>
            </a:r>
            <a:r>
              <a:rPr lang="en-AU" sz="2800" dirty="0" smtClean="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266</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712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CDA</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Support profiling for specific use-cases</a:t>
            </a:r>
          </a:p>
          <a:p>
            <a:r>
              <a:rPr lang="en-US" dirty="0" smtClean="0"/>
              <a:t>Human readability is minimum for interoperability</a:t>
            </a:r>
          </a:p>
          <a:p>
            <a:r>
              <a:rPr lang="en-US" dirty="0" smtClean="0"/>
              <a:t>APIs, validation tooling, profile tooling</a:t>
            </a:r>
          </a:p>
          <a:p>
            <a:r>
              <a:rPr lang="en-US" dirty="0" smtClean="0"/>
              <a:t>(See v3 similarities on prior slide)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Can use out of the box – no templates required</a:t>
            </a:r>
          </a:p>
          <a:p>
            <a:r>
              <a:rPr lang="en-US" dirty="0" smtClean="0"/>
              <a:t>Not restricted to just documents</a:t>
            </a:r>
          </a:p>
          <a:p>
            <a:r>
              <a:rPr lang="en-US" dirty="0" smtClean="0"/>
              <a:t>Implementer tooling generated with spec</a:t>
            </a:r>
          </a:p>
          <a:p>
            <a:r>
              <a:rPr lang="en-US" dirty="0" smtClean="0"/>
              <a:t>(See v3 differences on prior slide)</a:t>
            </a:r>
            <a:endParaRPr lang="en-US" dirty="0"/>
          </a:p>
        </p:txBody>
      </p:sp>
    </p:spTree>
    <p:extLst>
      <p:ext uri="{BB962C8B-B14F-4D97-AF65-F5344CB8AC3E}">
        <p14:creationId xmlns:p14="http://schemas.microsoft.com/office/powerpoint/2010/main" val="18522796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Services</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Encourage context neutral, re-usable structures with defined behavior</a:t>
            </a:r>
          </a:p>
          <a:p>
            <a:r>
              <a:rPr lang="en-US" dirty="0" smtClean="0"/>
              <a:t>RESTful interface is a simple SOA interface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Consistent data structures across services</a:t>
            </a:r>
          </a:p>
          <a:p>
            <a:r>
              <a:rPr lang="en-US" dirty="0" smtClean="0"/>
              <a:t>Ease of transport across paradigms message &lt;-&gt; service &lt;-&gt; document &lt;-&gt; REST</a:t>
            </a:r>
          </a:p>
          <a:p>
            <a:r>
              <a:rPr lang="en-US" dirty="0" smtClean="0"/>
              <a:t>Standard framework for defining/discovering services</a:t>
            </a:r>
            <a:endParaRPr lang="en-US" dirty="0"/>
          </a:p>
        </p:txBody>
      </p:sp>
    </p:spTree>
    <p:extLst>
      <p:ext uri="{BB962C8B-B14F-4D97-AF65-F5344CB8AC3E}">
        <p14:creationId xmlns:p14="http://schemas.microsoft.com/office/powerpoint/2010/main" val="18986419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use anything else?</a:t>
            </a:r>
            <a:endParaRPr lang="en-US" dirty="0"/>
          </a:p>
        </p:txBody>
      </p:sp>
      <p:sp>
        <p:nvSpPr>
          <p:cNvPr id="7" name="Content Placeholder 6"/>
          <p:cNvSpPr>
            <a:spLocks noGrp="1"/>
          </p:cNvSpPr>
          <p:nvPr>
            <p:ph idx="1"/>
          </p:nvPr>
        </p:nvSpPr>
        <p:spPr/>
        <p:txBody>
          <a:bodyPr/>
          <a:lstStyle/>
          <a:p>
            <a:r>
              <a:rPr lang="en-US" dirty="0" smtClean="0"/>
              <a:t>FHIR is brand new</a:t>
            </a:r>
          </a:p>
          <a:p>
            <a:pPr lvl="1"/>
            <a:r>
              <a:rPr lang="en-US" dirty="0" smtClean="0"/>
              <a:t>No market share</a:t>
            </a:r>
          </a:p>
          <a:p>
            <a:pPr lvl="1"/>
            <a:r>
              <a:rPr lang="en-US" dirty="0" smtClean="0"/>
              <a:t>Not yet passed ballot</a:t>
            </a:r>
          </a:p>
          <a:p>
            <a:pPr lvl="1"/>
            <a:r>
              <a:rPr lang="en-US" dirty="0" smtClean="0"/>
              <a:t>Little track record</a:t>
            </a:r>
          </a:p>
          <a:p>
            <a:r>
              <a:rPr lang="en-US" dirty="0" smtClean="0"/>
              <a:t>Business case</a:t>
            </a:r>
          </a:p>
          <a:p>
            <a:pPr lvl="1"/>
            <a:r>
              <a:rPr lang="en-US" dirty="0" smtClean="0"/>
              <a:t>No-one dumps existing working systems just because something new is “better”</a:t>
            </a:r>
          </a:p>
          <a:p>
            <a:pPr lvl="1"/>
            <a:r>
              <a:rPr lang="en-US" dirty="0" smtClean="0"/>
              <a:t>Large projects committed to one standard won’t change direction quickly (or even at all)</a:t>
            </a:r>
            <a:endParaRPr lang="en-US" dirty="0"/>
          </a:p>
        </p:txBody>
      </p:sp>
    </p:spTree>
    <p:extLst>
      <p:ext uri="{BB962C8B-B14F-4D97-AF65-F5344CB8AC3E}">
        <p14:creationId xmlns:p14="http://schemas.microsoft.com/office/powerpoint/2010/main" val="8983420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Introduction</a:t>
            </a:r>
            <a:endParaRPr lang="en-US" dirty="0"/>
          </a:p>
        </p:txBody>
      </p:sp>
      <p:sp>
        <p:nvSpPr>
          <p:cNvPr id="4" name="Text Placeholder 3"/>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508735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message</a:t>
            </a:r>
            <a:endParaRPr lang="en-US" dirty="0"/>
          </a:p>
        </p:txBody>
      </p:sp>
      <p:sp>
        <p:nvSpPr>
          <p:cNvPr id="3" name="Content Placeholder 2"/>
          <p:cNvSpPr>
            <a:spLocks noGrp="1"/>
          </p:cNvSpPr>
          <p:nvPr>
            <p:ph idx="1"/>
          </p:nvPr>
        </p:nvSpPr>
        <p:spPr/>
        <p:txBody>
          <a:bodyPr/>
          <a:lstStyle/>
          <a:p>
            <a:r>
              <a:rPr lang="en-US" sz="2800" dirty="0" smtClean="0"/>
              <a:t>Yes, FHIR has the </a:t>
            </a:r>
            <a:r>
              <a:rPr lang="en-US" sz="2800" b="1" dirty="0" smtClean="0"/>
              <a:t>potential</a:t>
            </a:r>
            <a:r>
              <a:rPr lang="en-US" sz="2800" b="0" dirty="0" smtClean="0"/>
              <a:t> to supplant HL7 v3, CDA and even v2</a:t>
            </a:r>
          </a:p>
          <a:p>
            <a:r>
              <a:rPr lang="en-US" sz="2800" b="1" dirty="0" smtClean="0"/>
              <a:t>However</a:t>
            </a:r>
          </a:p>
          <a:p>
            <a:pPr lvl="1"/>
            <a:r>
              <a:rPr lang="en-US" sz="2400" b="0" dirty="0" smtClean="0"/>
              <a:t>It’s not going to do so any time soon</a:t>
            </a:r>
          </a:p>
          <a:p>
            <a:r>
              <a:rPr lang="en-US" sz="2800" b="0" dirty="0" smtClean="0"/>
              <a:t>No one's going to throw away their investment in older standards to use FHIR until</a:t>
            </a:r>
          </a:p>
          <a:p>
            <a:pPr marL="971550" lvl="1" indent="-514350">
              <a:buFont typeface="+mj-lt"/>
              <a:buAutoNum type="arabicPeriod"/>
            </a:pPr>
            <a:r>
              <a:rPr lang="en-US" sz="2400" dirty="0" smtClean="0"/>
              <a:t>The specification has a good track record</a:t>
            </a:r>
          </a:p>
          <a:p>
            <a:pPr marL="971550" lvl="1" indent="-514350">
              <a:buFont typeface="+mj-lt"/>
              <a:buAutoNum type="arabicPeriod"/>
            </a:pPr>
            <a:r>
              <a:rPr lang="en-US" sz="2400" b="0" dirty="0" smtClean="0"/>
              <a:t>It’s clear the new thing provides significant benefits</a:t>
            </a:r>
          </a:p>
          <a:p>
            <a:pPr marL="571500" indent="-514350"/>
            <a:r>
              <a:rPr lang="en-US" sz="2900" dirty="0" smtClean="0"/>
              <a:t>HL7 will support existing product lines so</a:t>
            </a:r>
            <a:br>
              <a:rPr lang="en-US" sz="2900" dirty="0" smtClean="0"/>
            </a:br>
            <a:r>
              <a:rPr lang="en-US" sz="2900" dirty="0" smtClean="0"/>
              <a:t>long as the market needs them</a:t>
            </a:r>
            <a:endParaRPr lang="en-US" sz="2900"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Tree>
    <p:extLst>
      <p:ext uri="{BB962C8B-B14F-4D97-AF65-F5344CB8AC3E}">
        <p14:creationId xmlns:p14="http://schemas.microsoft.com/office/powerpoint/2010/main" val="7847708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a:p>
        </p:txBody>
      </p:sp>
      <p:sp>
        <p:nvSpPr>
          <p:cNvPr id="2" name="Title 1"/>
          <p:cNvSpPr>
            <a:spLocks noGrp="1"/>
          </p:cNvSpPr>
          <p:nvPr>
            <p:ph type="title"/>
          </p:nvPr>
        </p:nvSpPr>
        <p:spPr/>
        <p:txBody>
          <a:bodyPr/>
          <a:lstStyle/>
          <a:p>
            <a:r>
              <a:rPr lang="en-US" dirty="0" smtClean="0"/>
              <a:t>Browsing the site</a:t>
            </a:r>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192" y="0"/>
            <a:ext cx="8590677" cy="689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94784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Browsing the site</a:t>
            </a:r>
            <a:endParaRPr lang="en-US" dirty="0"/>
          </a:p>
        </p:txBody>
      </p:sp>
      <p:sp>
        <p:nvSpPr>
          <p:cNvPr id="5" name="Content Placeholder 4"/>
          <p:cNvSpPr>
            <a:spLocks noGrp="1"/>
          </p:cNvSpPr>
          <p:nvPr>
            <p:ph idx="1"/>
          </p:nvPr>
        </p:nvSpPr>
        <p:spPr/>
        <p:txBody>
          <a:bodyPr/>
          <a:lstStyle/>
          <a:p>
            <a:r>
              <a:rPr lang="en-US" dirty="0"/>
              <a:t>REST </a:t>
            </a:r>
            <a:r>
              <a:rPr lang="en-US" dirty="0" smtClean="0"/>
              <a:t>API</a:t>
            </a:r>
          </a:p>
          <a:p>
            <a:r>
              <a:rPr lang="en-US" dirty="0" smtClean="0"/>
              <a:t>Data Types</a:t>
            </a:r>
          </a:p>
          <a:p>
            <a:r>
              <a:rPr lang="en-US" dirty="0" smtClean="0"/>
              <a:t>XML &amp; JSON</a:t>
            </a:r>
          </a:p>
          <a:p>
            <a:r>
              <a:rPr lang="en-US" dirty="0" smtClean="0"/>
              <a:t>Codes / Terminologies</a:t>
            </a:r>
          </a:p>
          <a:p>
            <a:r>
              <a:rPr lang="en-US" dirty="0" smtClean="0"/>
              <a:t>Resource List</a:t>
            </a:r>
          </a:p>
        </p:txBody>
      </p:sp>
    </p:spTree>
    <p:extLst>
      <p:ext uri="{BB962C8B-B14F-4D97-AF65-F5344CB8AC3E}">
        <p14:creationId xmlns:p14="http://schemas.microsoft.com/office/powerpoint/2010/main" val="2414473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distribution</a:t>
            </a:r>
            <a:endParaRPr lang="en-US" dirty="0"/>
          </a:p>
        </p:txBody>
      </p:sp>
      <p:sp>
        <p:nvSpPr>
          <p:cNvPr id="3" name="Content Placeholder 2"/>
          <p:cNvSpPr>
            <a:spLocks noGrp="1"/>
          </p:cNvSpPr>
          <p:nvPr>
            <p:ph idx="1"/>
          </p:nvPr>
        </p:nvSpPr>
        <p:spPr/>
        <p:txBody>
          <a:bodyPr/>
          <a:lstStyle/>
          <a:p>
            <a:r>
              <a:rPr lang="en-US" dirty="0" smtClean="0"/>
              <a:t>Under Implementation-Support-Downloads:</a:t>
            </a:r>
            <a:endParaRPr lang="en-US" dirty="0"/>
          </a:p>
          <a:p>
            <a:pPr lvl="1"/>
            <a:r>
              <a:rPr lang="en-US" dirty="0" smtClean="0"/>
              <a:t>The XSD schema’s / </a:t>
            </a:r>
            <a:r>
              <a:rPr lang="en-US" dirty="0" err="1" smtClean="0"/>
              <a:t>schematrons</a:t>
            </a:r>
            <a:endParaRPr lang="en-US" dirty="0" smtClean="0"/>
          </a:p>
          <a:p>
            <a:pPr lvl="1"/>
            <a:r>
              <a:rPr lang="en-US" dirty="0" smtClean="0"/>
              <a:t>The Java / C# / Delphi zips (model, </a:t>
            </a:r>
            <a:r>
              <a:rPr lang="en-US" dirty="0" err="1" smtClean="0"/>
              <a:t>serializers</a:t>
            </a:r>
            <a:r>
              <a:rPr lang="en-US" dirty="0" smtClean="0"/>
              <a:t>, parsers, </a:t>
            </a:r>
            <a:r>
              <a:rPr lang="en-US" dirty="0" err="1" smtClean="0"/>
              <a:t>etc</a:t>
            </a:r>
            <a:r>
              <a:rPr lang="en-US" dirty="0" smtClean="0"/>
              <a:t>, both code &amp; binary)</a:t>
            </a:r>
          </a:p>
          <a:p>
            <a:pPr lvl="1"/>
            <a:r>
              <a:rPr lang="en-US" dirty="0" smtClean="0"/>
              <a:t>All xml + </a:t>
            </a:r>
            <a:r>
              <a:rPr lang="en-US" dirty="0" err="1" smtClean="0"/>
              <a:t>json</a:t>
            </a:r>
            <a:r>
              <a:rPr lang="en-US" dirty="0" smtClean="0"/>
              <a:t> examples</a:t>
            </a:r>
          </a:p>
          <a:p>
            <a:pPr lvl="1"/>
            <a:r>
              <a:rPr lang="en-US" dirty="0" smtClean="0"/>
              <a:t>Full spec for offline reading (always have your FHIR with you)</a:t>
            </a:r>
          </a:p>
          <a:p>
            <a:pPr lvl="1"/>
            <a:endParaRPr lang="en-US" dirty="0"/>
          </a:p>
          <a:p>
            <a:pPr marL="457200" lvl="1" indent="0">
              <a:buNone/>
            </a:pPr>
            <a:r>
              <a:rPr lang="en-US" dirty="0" smtClean="0"/>
              <a:t>Note! .NET implementation has moved to </a:t>
            </a:r>
            <a:r>
              <a:rPr lang="en-US" dirty="0" err="1" smtClean="0"/>
              <a:t>GitHub</a:t>
            </a:r>
            <a:r>
              <a:rPr lang="en-US" dirty="0" smtClean="0"/>
              <a:t>, distribution by </a:t>
            </a:r>
            <a:r>
              <a:rPr lang="en-US" dirty="0" err="1" smtClean="0"/>
              <a:t>NuGet</a:t>
            </a:r>
            <a:r>
              <a:rPr lang="en-US" dirty="0" smtClean="0"/>
              <a:t> (.NET) and Maven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a:p>
        </p:txBody>
      </p:sp>
    </p:spTree>
    <p:extLst>
      <p:ext uri="{BB962C8B-B14F-4D97-AF65-F5344CB8AC3E}">
        <p14:creationId xmlns:p14="http://schemas.microsoft.com/office/powerpoint/2010/main" val="38546511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SVN</a:t>
            </a:r>
            <a:endParaRPr lang="en-US" dirty="0"/>
          </a:p>
        </p:txBody>
      </p:sp>
      <p:sp>
        <p:nvSpPr>
          <p:cNvPr id="3" name="Content Placeholder 2"/>
          <p:cNvSpPr>
            <a:spLocks noGrp="1"/>
          </p:cNvSpPr>
          <p:nvPr>
            <p:ph idx="1"/>
          </p:nvPr>
        </p:nvSpPr>
        <p:spPr/>
        <p:txBody>
          <a:bodyPr/>
          <a:lstStyle/>
          <a:p>
            <a:r>
              <a:rPr lang="en-US" dirty="0" smtClean="0"/>
              <a:t>The “build” SVN tree, the “full” SVN tree</a:t>
            </a:r>
          </a:p>
          <a:p>
            <a:pPr lvl="1"/>
            <a:r>
              <a:rPr lang="en-US" dirty="0" smtClean="0">
                <a:hlinkClick r:id="rId2"/>
              </a:rPr>
              <a:t>http://gforge.hl7.org/svn/fhir</a:t>
            </a:r>
            <a:endParaRPr lang="en-US" dirty="0" smtClean="0"/>
          </a:p>
          <a:p>
            <a:pPr lvl="1"/>
            <a:r>
              <a:rPr lang="en-US" dirty="0" smtClean="0"/>
              <a:t>User ‘anonymous’, blank password</a:t>
            </a:r>
          </a:p>
          <a:p>
            <a:endParaRPr lang="en-US" dirty="0" smtClean="0"/>
          </a:p>
          <a:p>
            <a:r>
              <a:rPr lang="en-US" dirty="0" smtClean="0"/>
              <a:t>Note: you </a:t>
            </a:r>
            <a:r>
              <a:rPr lang="en-US" b="1" dirty="0" smtClean="0"/>
              <a:t>have to run the publisher</a:t>
            </a:r>
            <a:r>
              <a:rPr lang="en-US" dirty="0" smtClean="0"/>
              <a:t> to be able to build the C# and Delphi source. Without that…they won’t compile!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a:p>
        </p:txBody>
      </p:sp>
    </p:spTree>
    <p:extLst>
      <p:ext uri="{BB962C8B-B14F-4D97-AF65-F5344CB8AC3E}">
        <p14:creationId xmlns:p14="http://schemas.microsoft.com/office/powerpoint/2010/main" val="1204787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FHIR SVN</a:t>
            </a:r>
            <a:endParaRPr lang="en-US" dirty="0"/>
          </a:p>
        </p:txBody>
      </p:sp>
      <p:sp>
        <p:nvSpPr>
          <p:cNvPr id="3" name="Content Placeholder 2"/>
          <p:cNvSpPr>
            <a:spLocks noGrp="1"/>
          </p:cNvSpPr>
          <p:nvPr>
            <p:ph idx="1"/>
          </p:nvPr>
        </p:nvSpPr>
        <p:spPr/>
        <p:txBody>
          <a:bodyPr/>
          <a:lstStyle/>
          <a:p>
            <a:r>
              <a:rPr lang="en-US" dirty="0" smtClean="0"/>
              <a:t>All you need to build FHIR (/build)</a:t>
            </a:r>
          </a:p>
          <a:p>
            <a:r>
              <a:rPr lang="en-US" dirty="0" smtClean="0"/>
              <a:t>All presentations (/presentations)</a:t>
            </a:r>
          </a:p>
          <a:p>
            <a:r>
              <a:rPr lang="en-US" dirty="0" smtClean="0"/>
              <a:t>Source of the publication process (/build/tools, we </a:t>
            </a:r>
            <a:r>
              <a:rPr lang="en-US" dirty="0"/>
              <a:t>use Eclipse + Java </a:t>
            </a:r>
            <a:r>
              <a:rPr lang="en-US" dirty="0" smtClean="0"/>
              <a:t>1.6)</a:t>
            </a:r>
          </a:p>
          <a:p>
            <a:r>
              <a:rPr lang="en-US" dirty="0" smtClean="0"/>
              <a:t>Archived older versions of FHIR (/archive)</a:t>
            </a:r>
          </a:p>
          <a:p>
            <a:endParaRPr lang="en-US" dirty="0"/>
          </a:p>
          <a:p>
            <a:r>
              <a:rPr lang="en-US" dirty="0" smtClean="0"/>
              <a:t>You can download only the /build</a:t>
            </a:r>
          </a:p>
          <a:p>
            <a:r>
              <a:rPr lang="en-US" dirty="0" smtClean="0"/>
              <a:t>Then run publish.bat &amp; wait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a:p>
        </p:txBody>
      </p:sp>
    </p:spTree>
    <p:extLst>
      <p:ext uri="{BB962C8B-B14F-4D97-AF65-F5344CB8AC3E}">
        <p14:creationId xmlns:p14="http://schemas.microsoft.com/office/powerpoint/2010/main" val="2860945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381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Publication process</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webdesy.com/webdesy-wp/wp-content/uploads/2012/01/html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findicons.com/files/icons/1915/xml_docs/128/xs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1786310"/>
            <a:ext cx="1524000" cy="152400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914400" y="1844532"/>
              <a:ext cx="1219696"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smtClean="0"/>
                <a:t>.INI</a:t>
              </a:r>
              <a:endParaRPr lang="en-US" dirty="0"/>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smtClean="0">
                <a:ln>
                  <a:noFill/>
                </a:ln>
                <a:solidFill>
                  <a:schemeClr val="bg1"/>
                </a:solidFill>
                <a:effectLst/>
                <a:latin typeface="Arial" charset="0"/>
              </a:rPr>
              <a:t>Publication tool</a:t>
            </a:r>
          </a:p>
          <a:p>
            <a:pPr algn="ctr"/>
            <a:r>
              <a:rPr lang="en-US" dirty="0" smtClean="0"/>
              <a:t>(org.hl7.fhir.tools.jar)</a:t>
            </a:r>
            <a:endParaRPr kumimoji="0" lang="en-US" sz="1800" b="1" i="0" u="none" strike="noStrike" cap="none" normalizeH="0" baseline="0" dirty="0" smtClean="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825621" y="4302791"/>
            <a:ext cx="1377300"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Java, C#,</a:t>
            </a:r>
          </a:p>
          <a:p>
            <a:r>
              <a:rPr lang="en-US" dirty="0" smtClean="0"/>
              <a:t>Delphi, </a:t>
            </a:r>
          </a:p>
          <a:p>
            <a:r>
              <a:rPr lang="en-US" dirty="0" smtClean="0"/>
              <a:t>Objective C</a:t>
            </a:r>
            <a:endParaRPr lang="en-US" dirty="0"/>
          </a:p>
        </p:txBody>
      </p:sp>
      <p:grpSp>
        <p:nvGrpSpPr>
          <p:cNvPr id="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smtClean="0"/>
                <a:t>eCoreDefinitions.xml</a:t>
              </a:r>
              <a:endParaRPr lang="en-US" dirty="0"/>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Website</a:t>
            </a:r>
            <a:endParaRPr lang="en-US" dirty="0"/>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Validation</a:t>
            </a:r>
          </a:p>
          <a:p>
            <a:r>
              <a:rPr lang="en-US" dirty="0" smtClean="0"/>
              <a:t>Schema’s</a:t>
            </a:r>
            <a:endParaRPr lang="en-US" dirty="0"/>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Examples</a:t>
            </a:r>
            <a:endParaRPr lang="en-US" dirty="0"/>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err="1" smtClean="0"/>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Resource profiles</a:t>
            </a:r>
            <a:endParaRPr lang="en-US" dirty="0"/>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Resource</a:t>
            </a:r>
          </a:p>
          <a:p>
            <a:r>
              <a:rPr lang="en-US" dirty="0" smtClean="0"/>
              <a:t>UML</a:t>
            </a:r>
            <a:endParaRPr lang="en-US" dirty="0"/>
          </a:p>
        </p:txBody>
      </p:sp>
    </p:spTree>
    <p:extLst>
      <p:ext uri="{BB962C8B-B14F-4D97-AF65-F5344CB8AC3E}">
        <p14:creationId xmlns:p14="http://schemas.microsoft.com/office/powerpoint/2010/main" val="29083789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 writers!</a:t>
            </a:r>
            <a:endParaRPr lang="en-US" dirty="0"/>
          </a:p>
        </p:txBody>
      </p:sp>
      <p:sp>
        <p:nvSpPr>
          <p:cNvPr id="3" name="Content Placeholder 2"/>
          <p:cNvSpPr>
            <a:spLocks noGrp="1"/>
          </p:cNvSpPr>
          <p:nvPr>
            <p:ph idx="1"/>
          </p:nvPr>
        </p:nvSpPr>
        <p:spPr/>
        <p:txBody>
          <a:bodyPr/>
          <a:lstStyle/>
          <a:p>
            <a:r>
              <a:rPr lang="en-US" dirty="0" smtClean="0"/>
              <a:t>There’s a file called eCoreDefinitions.xml that the C# generator runs of. It has all details from the definitions</a:t>
            </a:r>
          </a:p>
          <a:p>
            <a:endParaRPr lang="en-US" dirty="0"/>
          </a:p>
          <a:p>
            <a:r>
              <a:rPr lang="en-US" dirty="0" smtClean="0"/>
              <a:t>There are Profiles for each resource, basically describing the “unconstrained”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a:p>
        </p:txBody>
      </p:sp>
    </p:spTree>
    <p:extLst>
      <p:ext uri="{BB962C8B-B14F-4D97-AF65-F5344CB8AC3E}">
        <p14:creationId xmlns:p14="http://schemas.microsoft.com/office/powerpoint/2010/main" val="39870660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lstStyle/>
          <a:p>
            <a:pPr algn="ctr"/>
            <a:r>
              <a:rPr lang="en-US" sz="3600" dirty="0" smtClean="0">
                <a:latin typeface="+mj-lt"/>
              </a:rPr>
              <a:t>What resource </a:t>
            </a:r>
          </a:p>
          <a:p>
            <a:pPr algn="ctr"/>
            <a:r>
              <a:rPr lang="en-US" sz="3600" dirty="0" smtClean="0">
                <a:latin typeface="+mj-lt"/>
              </a:rPr>
              <a:t>would you use for:</a:t>
            </a:r>
          </a:p>
          <a:p>
            <a:pPr algn="ctr"/>
            <a:r>
              <a:rPr lang="en-US" sz="3600" dirty="0" smtClean="0">
                <a:latin typeface="+mj-lt"/>
              </a:rPr>
              <a:t>(20 minutes)</a:t>
            </a:r>
            <a:endParaRPr lang="en-US" sz="3600" dirty="0">
              <a:latin typeface="+mj-lt"/>
            </a:endParaRPr>
          </a:p>
        </p:txBody>
      </p:sp>
    </p:spTree>
    <p:extLst>
      <p:ext uri="{BB962C8B-B14F-4D97-AF65-F5344CB8AC3E}">
        <p14:creationId xmlns:p14="http://schemas.microsoft.com/office/powerpoint/2010/main" val="12714737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a:t>
            </a:r>
            <a:endParaRPr lang="en-US" dirty="0"/>
          </a:p>
        </p:txBody>
      </p:sp>
      <p:pic>
        <p:nvPicPr>
          <p:cNvPr id="5" name="Picture 2" descr="Brett Marquard"/>
          <p:cNvPicPr>
            <a:picLocks noChangeAspect="1" noChangeArrowheads="1"/>
          </p:cNvPicPr>
          <p:nvPr/>
        </p:nvPicPr>
        <p:blipFill>
          <a:blip r:embed="rId2" cstate="print"/>
          <a:srcRect/>
          <a:stretch>
            <a:fillRect/>
          </a:stretch>
        </p:blipFill>
        <p:spPr bwMode="auto">
          <a:xfrm>
            <a:off x="6705600" y="1905000"/>
            <a:ext cx="1968954"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381000" y="1828800"/>
            <a:ext cx="6096000" cy="4419600"/>
          </a:xfrm>
        </p:spPr>
        <p:txBody>
          <a:bodyPr/>
          <a:lstStyle/>
          <a:p>
            <a:r>
              <a:rPr lang="en-US" dirty="0" smtClean="0"/>
              <a:t>Brett Marquard </a:t>
            </a:r>
          </a:p>
          <a:p>
            <a:pPr lvl="1"/>
            <a:r>
              <a:rPr lang="en-US" dirty="0" smtClean="0">
                <a:latin typeface="Franklin Gothic Book" pitchFamily="34" charset="0"/>
                <a:ea typeface="ＭＳ Ｐゴシック" pitchFamily="34" charset="-128"/>
              </a:rPr>
              <a:t>Principal, River Rock Associates</a:t>
            </a:r>
          </a:p>
          <a:p>
            <a:pPr lvl="1"/>
            <a:r>
              <a:rPr lang="en-US" dirty="0" smtClean="0">
                <a:latin typeface="Franklin Gothic Book" pitchFamily="34" charset="0"/>
                <a:ea typeface="ＭＳ Ｐゴシック" pitchFamily="34" charset="-128"/>
              </a:rPr>
              <a:t>Extensive EHR experience</a:t>
            </a:r>
          </a:p>
          <a:p>
            <a:pPr lvl="1" eaLnBrk="1" hangingPunct="1">
              <a:defRPr/>
            </a:pPr>
            <a:r>
              <a:rPr lang="en-US" dirty="0">
                <a:latin typeface="Franklin Gothic Book" pitchFamily="34" charset="0"/>
                <a:ea typeface="ＭＳ Ｐゴシック" pitchFamily="34" charset="-128"/>
              </a:rPr>
              <a:t>Primary Editor, </a:t>
            </a:r>
            <a:r>
              <a:rPr lang="en-US" dirty="0" smtClean="0">
                <a:latin typeface="Franklin Gothic Book" pitchFamily="34" charset="0"/>
                <a:ea typeface="ＭＳ Ｐゴシック" pitchFamily="34" charset="-128"/>
              </a:rPr>
              <a:t>Consolidated CDA</a:t>
            </a:r>
          </a:p>
          <a:p>
            <a:pPr lvl="1" eaLnBrk="1" hangingPunct="1">
              <a:defRPr/>
            </a:pPr>
            <a:r>
              <a:rPr lang="en-US" dirty="0" smtClean="0">
                <a:latin typeface="Franklin Gothic Book" pitchFamily="34" charset="0"/>
                <a:ea typeface="ＭＳ Ｐゴシック" pitchFamily="34" charset="-128"/>
              </a:rPr>
              <a:t>Primary </a:t>
            </a:r>
            <a:r>
              <a:rPr lang="en-US" dirty="0">
                <a:latin typeface="Franklin Gothic Book" pitchFamily="34" charset="0"/>
                <a:ea typeface="ＭＳ Ｐゴシック" pitchFamily="34" charset="-128"/>
              </a:rPr>
              <a:t>Editor, Data Access Framework (DAF) FHIR IG</a:t>
            </a:r>
          </a:p>
          <a:p>
            <a:pPr lvl="1"/>
            <a:r>
              <a:rPr lang="en-US" sz="2800" dirty="0" smtClean="0">
                <a:latin typeface="Franklin Gothic Book" pitchFamily="34" charset="0"/>
                <a:ea typeface="ＭＳ Ｐゴシック" pitchFamily="34" charset="-128"/>
                <a:hlinkClick r:id="rId3"/>
              </a:rPr>
              <a:t>brett@riverrockassociates.com</a:t>
            </a:r>
            <a:endParaRPr lang="en-US" sz="2800" dirty="0" smtClean="0">
              <a:latin typeface="Franklin Gothic Book" pitchFamily="34" charset="0"/>
              <a:ea typeface="ＭＳ Ｐゴシック" pitchFamily="34" charset="-128"/>
            </a:endParaRPr>
          </a:p>
          <a:p>
            <a:pPr lvl="1"/>
            <a:endParaRPr lang="en-US" dirty="0"/>
          </a:p>
        </p:txBody>
      </p:sp>
    </p:spTree>
    <p:extLst>
      <p:ext uri="{BB962C8B-B14F-4D97-AF65-F5344CB8AC3E}">
        <p14:creationId xmlns:p14="http://schemas.microsoft.com/office/powerpoint/2010/main" val="15297785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would you use for:</a:t>
            </a:r>
            <a:endParaRPr lang="en-US" dirty="0"/>
          </a:p>
        </p:txBody>
      </p:sp>
      <p:sp>
        <p:nvSpPr>
          <p:cNvPr id="5" name="Content Placeholder 4"/>
          <p:cNvSpPr>
            <a:spLocks noGrp="1"/>
          </p:cNvSpPr>
          <p:nvPr>
            <p:ph sz="half" idx="1"/>
          </p:nvPr>
        </p:nvSpPr>
        <p:spPr/>
        <p:txBody>
          <a:bodyPr/>
          <a:lstStyle/>
          <a:p>
            <a:r>
              <a:rPr lang="en-US" dirty="0" smtClean="0"/>
              <a:t>Blood Pressure</a:t>
            </a:r>
          </a:p>
          <a:p>
            <a:r>
              <a:rPr lang="en-US" dirty="0" smtClean="0"/>
              <a:t>Dictated sound clip</a:t>
            </a:r>
          </a:p>
          <a:p>
            <a:r>
              <a:rPr lang="en-US" dirty="0" smtClean="0"/>
              <a:t>Cheek swab</a:t>
            </a:r>
          </a:p>
          <a:p>
            <a:r>
              <a:rPr lang="en-US" dirty="0" smtClean="0"/>
              <a:t>Laboratory</a:t>
            </a:r>
          </a:p>
          <a:p>
            <a:r>
              <a:rPr lang="en-US" dirty="0" smtClean="0"/>
              <a:t>Home visit</a:t>
            </a:r>
          </a:p>
          <a:p>
            <a:r>
              <a:rPr lang="en-US" dirty="0" smtClean="0"/>
              <a:t>Problem List</a:t>
            </a:r>
          </a:p>
          <a:p>
            <a:r>
              <a:rPr lang="en-US" dirty="0" smtClean="0"/>
              <a:t>Audit record</a:t>
            </a:r>
          </a:p>
        </p:txBody>
      </p:sp>
      <p:sp>
        <p:nvSpPr>
          <p:cNvPr id="6" name="Content Placeholder 5"/>
          <p:cNvSpPr>
            <a:spLocks noGrp="1"/>
          </p:cNvSpPr>
          <p:nvPr>
            <p:ph sz="half" idx="2"/>
          </p:nvPr>
        </p:nvSpPr>
        <p:spPr/>
        <p:txBody>
          <a:bodyPr/>
          <a:lstStyle/>
          <a:p>
            <a:r>
              <a:rPr lang="en-US" dirty="0"/>
              <a:t>Clinical </a:t>
            </a:r>
            <a:r>
              <a:rPr lang="en-US" dirty="0" smtClean="0"/>
              <a:t>Document</a:t>
            </a:r>
          </a:p>
          <a:p>
            <a:r>
              <a:rPr lang="en-US" dirty="0" smtClean="0"/>
              <a:t>Record of narcotic use</a:t>
            </a:r>
          </a:p>
          <a:p>
            <a:r>
              <a:rPr lang="en-US" dirty="0" smtClean="0"/>
              <a:t>Group smoking cessation workshop</a:t>
            </a:r>
          </a:p>
          <a:p>
            <a:r>
              <a:rPr lang="en-US" dirty="0" smtClean="0"/>
              <a:t>Females over 35</a:t>
            </a:r>
          </a:p>
          <a:p>
            <a:r>
              <a:rPr lang="en-US" dirty="0" smtClean="0"/>
              <a:t>Clinical Trial</a:t>
            </a:r>
          </a:p>
        </p:txBody>
      </p:sp>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a:p>
        </p:txBody>
      </p:sp>
    </p:spTree>
    <p:extLst>
      <p:ext uri="{BB962C8B-B14F-4D97-AF65-F5344CB8AC3E}">
        <p14:creationId xmlns:p14="http://schemas.microsoft.com/office/powerpoint/2010/main" val="34083507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Overview</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41</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6354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Resources</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0602539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developers</a:t>
            </a:r>
            <a:endParaRPr lang="en-US" dirty="0"/>
          </a:p>
        </p:txBody>
      </p:sp>
      <p:sp>
        <p:nvSpPr>
          <p:cNvPr id="4" name="Content Placeholder 3"/>
          <p:cNvSpPr>
            <a:spLocks noGrp="1"/>
          </p:cNvSpPr>
          <p:nvPr>
            <p:ph idx="1"/>
          </p:nvPr>
        </p:nvSpPr>
        <p:spPr/>
        <p:txBody>
          <a:bodyPr/>
          <a:lstStyle/>
          <a:p>
            <a:r>
              <a:rPr lang="en-US" dirty="0" smtClean="0"/>
              <a:t>Where to get support:</a:t>
            </a:r>
          </a:p>
          <a:p>
            <a:pPr lvl="1"/>
            <a:r>
              <a:rPr lang="en-US" sz="2400" dirty="0" smtClean="0"/>
              <a:t>Spec discussion threads</a:t>
            </a:r>
          </a:p>
          <a:p>
            <a:pPr lvl="1"/>
            <a:r>
              <a:rPr lang="en-US" sz="2400" dirty="0" smtClean="0"/>
              <a:t>Implementer’s Skype chat</a:t>
            </a:r>
          </a:p>
          <a:p>
            <a:pPr lvl="1"/>
            <a:r>
              <a:rPr lang="en-US" sz="2400" dirty="0" smtClean="0"/>
              <a:t>Stack Overflow</a:t>
            </a:r>
          </a:p>
          <a:p>
            <a:pPr lvl="1"/>
            <a:r>
              <a:rPr lang="en-US" sz="2400" dirty="0" smtClean="0"/>
              <a:t>FHIR List server</a:t>
            </a:r>
          </a:p>
          <a:p>
            <a:pPr lvl="1"/>
            <a:r>
              <a:rPr lang="en-US" sz="2400" dirty="0" smtClean="0"/>
              <a:t>gForge Tracker (Change requests)</a:t>
            </a:r>
          </a:p>
          <a:p>
            <a:pPr lvl="1"/>
            <a:r>
              <a:rPr lang="en-US" sz="2400" dirty="0" smtClean="0"/>
              <a:t>FHIR User Group (AID)</a:t>
            </a:r>
          </a:p>
          <a:p>
            <a:pPr lvl="1"/>
            <a:r>
              <a:rPr lang="en-US" sz="2400" dirty="0" smtClean="0"/>
              <a:t>FAQs (members only)</a:t>
            </a:r>
          </a:p>
          <a:p>
            <a:pPr lvl="1"/>
            <a:r>
              <a:rPr lang="en-US" sz="2400" dirty="0" smtClean="0"/>
              <a:t>Test servers</a:t>
            </a:r>
          </a:p>
          <a:p>
            <a:r>
              <a:rPr lang="en-US" b="1" dirty="0" smtClean="0">
                <a:solidFill>
                  <a:srgbClr val="0070C0"/>
                </a:solidFill>
              </a:rPr>
              <a:t>http://wiki.hl7.org?title=FHIR</a:t>
            </a:r>
          </a:p>
          <a:p>
            <a:endParaRPr lang="en-US" dirty="0"/>
          </a:p>
        </p:txBody>
      </p:sp>
    </p:spTree>
    <p:extLst>
      <p:ext uri="{BB962C8B-B14F-4D97-AF65-F5344CB8AC3E}">
        <p14:creationId xmlns:p14="http://schemas.microsoft.com/office/powerpoint/2010/main" val="23201288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t>“Resources” are:</a:t>
            </a:r>
          </a:p>
          <a:p>
            <a:pPr lvl="1"/>
            <a:r>
              <a:rPr lang="en-US" dirty="0" smtClean="0"/>
              <a:t>Small logically discrete units of exchange</a:t>
            </a:r>
          </a:p>
          <a:p>
            <a:pPr lvl="1"/>
            <a:r>
              <a:rPr lang="en-US" dirty="0" smtClean="0"/>
              <a:t>Defined behavior and meaning</a:t>
            </a:r>
          </a:p>
          <a:p>
            <a:pPr lvl="1"/>
            <a:r>
              <a:rPr lang="en-US" dirty="0" smtClean="0"/>
              <a:t>Known identity / location</a:t>
            </a:r>
          </a:p>
          <a:p>
            <a:pPr lvl="1"/>
            <a:r>
              <a:rPr lang="en-US" dirty="0" smtClean="0"/>
              <a:t>Smallest unit of transaction</a:t>
            </a:r>
          </a:p>
          <a:p>
            <a:pPr lvl="1"/>
            <a:r>
              <a:rPr lang="en-US" dirty="0" smtClean="0"/>
              <a:t>“of interest” to healthcare</a:t>
            </a:r>
          </a:p>
          <a:p>
            <a:pPr lvl="1"/>
            <a:endParaRPr lang="en-US" dirty="0" smtClean="0"/>
          </a:p>
          <a:p>
            <a:pPr lvl="1"/>
            <a:r>
              <a:rPr lang="en-US" dirty="0" smtClean="0"/>
              <a:t>V2: Sort of like Segments</a:t>
            </a:r>
          </a:p>
          <a:p>
            <a:pPr lvl="1"/>
            <a:r>
              <a:rPr lang="en-US" dirty="0" smtClean="0"/>
              <a:t>V3: Sort of like CMETs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3528" y="332656"/>
            <a:ext cx="7372672" cy="1152128"/>
          </a:xfrm>
        </p:spPr>
        <p:txBody>
          <a:bodyPr/>
          <a:lstStyle/>
          <a:p>
            <a:r>
              <a:rPr lang="en-US" dirty="0" smtClean="0"/>
              <a:t>What is/isn’t a Resource?</a:t>
            </a:r>
            <a:endParaRPr lang="en-US" dirty="0"/>
          </a:p>
        </p:txBody>
      </p:sp>
      <p:sp>
        <p:nvSpPr>
          <p:cNvPr id="9" name="Text Placeholder 8"/>
          <p:cNvSpPr>
            <a:spLocks noGrp="1"/>
          </p:cNvSpPr>
          <p:nvPr>
            <p:ph type="body" idx="1"/>
          </p:nvPr>
        </p:nvSpPr>
        <p:spPr/>
        <p:txBody>
          <a:bodyPr/>
          <a:lstStyle/>
          <a:p>
            <a:r>
              <a:rPr lang="en-US" dirty="0" smtClean="0"/>
              <a:t>Examples</a:t>
            </a:r>
            <a:endParaRPr lang="en-US"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Location, Encounter, Organization, </a:t>
            </a:r>
          </a:p>
          <a:p>
            <a:r>
              <a:rPr lang="en-US" dirty="0" smtClean="0"/>
              <a:t>Clinical Concepts</a:t>
            </a:r>
          </a:p>
          <a:p>
            <a:pPr lvl="1"/>
            <a:r>
              <a:rPr lang="en-US" dirty="0" err="1" smtClean="0"/>
              <a:t>AllergyIntolerance</a:t>
            </a:r>
            <a:r>
              <a:rPr lang="en-US" dirty="0" smtClean="0"/>
              <a:t>, Questionnaire, Observation</a:t>
            </a:r>
          </a:p>
          <a:p>
            <a:r>
              <a:rPr lang="en-US" dirty="0" smtClean="0"/>
              <a:t>Infrastructure</a:t>
            </a:r>
          </a:p>
          <a:p>
            <a:pPr lvl="1"/>
            <a:r>
              <a:rPr lang="en-US" dirty="0" smtClean="0"/>
              <a:t>Composition, </a:t>
            </a:r>
            <a:r>
              <a:rPr lang="en-US" dirty="0" err="1" smtClean="0"/>
              <a:t>MessageHeader</a:t>
            </a:r>
            <a:r>
              <a:rPr lang="en-US" dirty="0" smtClean="0"/>
              <a:t>, Profile, Conformance</a:t>
            </a:r>
          </a:p>
        </p:txBody>
      </p:sp>
      <p:sp>
        <p:nvSpPr>
          <p:cNvPr id="10" name="Text Placeholder 9"/>
          <p:cNvSpPr>
            <a:spLocks noGrp="1"/>
          </p:cNvSpPr>
          <p:nvPr>
            <p:ph type="body" sz="quarter" idx="3"/>
          </p:nvPr>
        </p:nvSpPr>
        <p:spPr/>
        <p:txBody>
          <a:bodyPr/>
          <a:lstStyle/>
          <a:p>
            <a:r>
              <a:rPr lang="en-US" dirty="0" smtClean="0"/>
              <a:t>Non-examples</a:t>
            </a:r>
            <a:endParaRPr lang="en-US"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Blood Pressure</a:t>
            </a:r>
          </a:p>
          <a:p>
            <a:pPr lvl="1"/>
            <a:r>
              <a:rPr lang="en-US" dirty="0" smtClean="0"/>
              <a:t>Too specific</a:t>
            </a:r>
          </a:p>
          <a:p>
            <a:r>
              <a:rPr lang="en-US" dirty="0" smtClean="0"/>
              <a:t>Pregnancy</a:t>
            </a:r>
          </a:p>
          <a:p>
            <a:pPr lvl="1"/>
            <a:r>
              <a:rPr lang="en-US" dirty="0" smtClean="0"/>
              <a:t>Too broad</a:t>
            </a:r>
          </a:p>
          <a:p>
            <a:r>
              <a:rPr lang="en-US" dirty="0"/>
              <a:t>Electronic Health Record </a:t>
            </a:r>
          </a:p>
          <a:p>
            <a:pPr lvl="1"/>
            <a:r>
              <a:rPr lang="en-US" dirty="0"/>
              <a:t>Too </a:t>
            </a:r>
            <a:r>
              <a:rPr lang="en-US" dirty="0" smtClean="0"/>
              <a:t>big</a:t>
            </a:r>
            <a:endParaRPr lang="en-US" dirty="0"/>
          </a:p>
        </p:txBody>
      </p:sp>
    </p:spTree>
    <p:extLst>
      <p:ext uri="{BB962C8B-B14F-4D97-AF65-F5344CB8AC3E}">
        <p14:creationId xmlns:p14="http://schemas.microsoft.com/office/powerpoint/2010/main" val="36777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 Resource</a:t>
            </a:r>
            <a:endParaRPr lang="en-US" dirty="0"/>
          </a:p>
        </p:txBody>
      </p:sp>
      <p:grpSp>
        <p:nvGrpSpPr>
          <p:cNvPr id="3" name="Group 31"/>
          <p:cNvGrpSpPr/>
          <p:nvPr/>
        </p:nvGrpSpPr>
        <p:grpSpPr>
          <a:xfrm>
            <a:off x="1619672" y="1844824"/>
            <a:ext cx="6120680" cy="4464496"/>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Extensions</a:t>
              </a:r>
            </a:p>
          </p:txBody>
        </p:sp>
        <p:sp>
          <p:nvSpPr>
            <p:cNvPr id="15" name="Rectangle 14"/>
            <p:cNvSpPr/>
            <p:nvPr/>
          </p:nvSpPr>
          <p:spPr bwMode="auto">
            <a:xfrm>
              <a:off x="2077616" y="4204320"/>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Extensions</a:t>
              </a:r>
            </a:p>
          </p:txBody>
        </p:sp>
      </p:grpSp>
      <p:sp>
        <p:nvSpPr>
          <p:cNvPr id="17" name="Rectangle 11"/>
          <p:cNvSpPr/>
          <p:nvPr/>
        </p:nvSpPr>
        <p:spPr bwMode="auto">
          <a:xfrm>
            <a:off x="1788570" y="2992837"/>
            <a:ext cx="2522793" cy="117445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Metadata</a:t>
            </a:r>
          </a:p>
        </p:txBody>
      </p:sp>
    </p:spTree>
    <p:extLst>
      <p:ext uri="{BB962C8B-B14F-4D97-AF65-F5344CB8AC3E}">
        <p14:creationId xmlns:p14="http://schemas.microsoft.com/office/powerpoint/2010/main" val="6837501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effectLst/>
                <a:ea typeface="Calibri"/>
                <a:cs typeface="Times New Roman"/>
              </a:rPr>
              <a:t>Identity &amp; Metadata</a:t>
            </a:r>
            <a:endParaRPr lang="en-AU" sz="1600" dirty="0">
              <a:effectLst/>
              <a:ea typeface="Calibri"/>
              <a:cs typeface="Times New Roman"/>
            </a:endParaRP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96139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US" dirty="0"/>
          </a:p>
        </p:txBody>
      </p:sp>
      <p:sp>
        <p:nvSpPr>
          <p:cNvPr id="3" name="Content Placeholder 2"/>
          <p:cNvSpPr>
            <a:spLocks noGrp="1"/>
          </p:cNvSpPr>
          <p:nvPr>
            <p:ph idx="1"/>
          </p:nvPr>
        </p:nvSpPr>
        <p:spPr/>
        <p:txBody>
          <a:bodyPr/>
          <a:lstStyle/>
          <a:p>
            <a:r>
              <a:rPr lang="en-US" dirty="0" smtClean="0"/>
              <a:t>CDA taught HL7 a very important lesson</a:t>
            </a:r>
          </a:p>
          <a:p>
            <a:pPr lvl="1"/>
            <a:r>
              <a:rPr lang="en-US" dirty="0" smtClean="0"/>
              <a:t>Even if the computers don’t understand 99% of what you’re sending, that’s ok if they can properly render it to a human clinician</a:t>
            </a:r>
          </a:p>
          <a:p>
            <a:pPr lvl="0"/>
            <a:r>
              <a:rPr lang="en-US" dirty="0" smtClean="0"/>
              <a:t>This doesn’t just hold for documents – important for messages, services, etc.</a:t>
            </a:r>
          </a:p>
          <a:p>
            <a:pPr lvl="0"/>
            <a:r>
              <a:rPr lang="en-US" dirty="0" smtClean="0"/>
              <a:t>In FHIR, </a:t>
            </a:r>
            <a:r>
              <a:rPr lang="en-US" b="1" dirty="0" smtClean="0"/>
              <a:t>every</a:t>
            </a:r>
            <a:r>
              <a:rPr lang="en-US" b="0" baseline="0" dirty="0" smtClean="0"/>
              <a:t> resource should </a:t>
            </a:r>
            <a:br>
              <a:rPr lang="en-US" b="0" baseline="0" dirty="0" smtClean="0"/>
            </a:br>
            <a:r>
              <a:rPr lang="en-US" b="0" baseline="0" dirty="0" smtClean="0"/>
              <a:t>have a human-readable expression</a:t>
            </a:r>
          </a:p>
          <a:p>
            <a:pPr lvl="1"/>
            <a:r>
              <a:rPr lang="en-US" dirty="0" smtClean="0"/>
              <a:t>Can be direct rendering or human entered</a:t>
            </a: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91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in the spec</a:t>
            </a:r>
            <a:endParaRPr lang="en-US" dirty="0"/>
          </a:p>
        </p:txBody>
      </p:sp>
      <p:sp>
        <p:nvSpPr>
          <p:cNvPr id="4" name="TextBox 3"/>
          <p:cNvSpPr txBox="1"/>
          <p:nvPr/>
        </p:nvSpPr>
        <p:spPr>
          <a:xfrm>
            <a:off x="990601" y="2590800"/>
            <a:ext cx="7162800" cy="1077218"/>
          </a:xfrm>
          <a:prstGeom prst="rect">
            <a:avLst/>
          </a:prstGeom>
          <a:noFill/>
        </p:spPr>
        <p:txBody>
          <a:bodyPr wrap="square" rtlCol="0">
            <a:spAutoFit/>
          </a:bodyPr>
          <a:lstStyle/>
          <a:p>
            <a:r>
              <a:rPr lang="nl-NL" sz="3200" dirty="0" err="1" smtClean="0"/>
              <a:t>Let’s</a:t>
            </a:r>
            <a:r>
              <a:rPr lang="nl-NL" sz="3200" dirty="0" smtClean="0"/>
              <a:t> take a look at </a:t>
            </a:r>
            <a:r>
              <a:rPr lang="nl-NL" sz="3200" dirty="0" err="1" smtClean="0"/>
              <a:t>some</a:t>
            </a:r>
            <a:r>
              <a:rPr lang="nl-NL" sz="3200" dirty="0" smtClean="0"/>
              <a:t> Resources in the </a:t>
            </a:r>
            <a:r>
              <a:rPr lang="nl-NL" sz="3200" dirty="0" err="1" smtClean="0"/>
              <a:t>specification</a:t>
            </a:r>
            <a:r>
              <a:rPr lang="nl-NL" sz="3200" dirty="0" smtClean="0"/>
              <a:t>….</a:t>
            </a:r>
            <a:endParaRPr lang="nl-NL" sz="3200" dirty="0"/>
          </a:p>
        </p:txBody>
      </p:sp>
    </p:spTree>
    <p:extLst>
      <p:ext uri="{BB962C8B-B14F-4D97-AF65-F5344CB8AC3E}">
        <p14:creationId xmlns:p14="http://schemas.microsoft.com/office/powerpoint/2010/main" val="1624013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where it’s due</a:t>
            </a:r>
            <a:endParaRPr lang="en-US" dirty="0"/>
          </a:p>
        </p:txBody>
      </p:sp>
      <p:sp>
        <p:nvSpPr>
          <p:cNvPr id="3" name="Content Placeholder 2"/>
          <p:cNvSpPr>
            <a:spLocks noGrp="1"/>
          </p:cNvSpPr>
          <p:nvPr>
            <p:ph idx="1"/>
          </p:nvPr>
        </p:nvSpPr>
        <p:spPr/>
        <p:txBody>
          <a:bodyPr/>
          <a:lstStyle/>
          <a:p>
            <a:r>
              <a:rPr lang="en-US" dirty="0" smtClean="0"/>
              <a:t>This presentation is licensed under the Creative</a:t>
            </a:r>
            <a:r>
              <a:rPr lang="en-US" baseline="0" dirty="0" smtClean="0"/>
              <a:t> Commons “attribution” license (so take and use as you see fit)</a:t>
            </a:r>
          </a:p>
          <a:p>
            <a:r>
              <a:rPr lang="en-US" dirty="0" smtClean="0"/>
              <a:t>A large part of the content comes from slides originally developed by Ewout Kramer (another core team member)</a:t>
            </a:r>
          </a:p>
          <a:p>
            <a:r>
              <a:rPr lang="en-US" dirty="0" smtClean="0"/>
              <a:t>So significant credit (and perhaps occasionally blame? </a:t>
            </a:r>
            <a:r>
              <a:rPr lang="en-US" dirty="0" smtClean="0">
                <a:sym typeface="Wingdings" panose="05000000000000000000" pitchFamily="2" charset="2"/>
              </a:rPr>
              <a:t>) goes to him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a:p>
        </p:txBody>
      </p:sp>
    </p:spTree>
    <p:extLst>
      <p:ext uri="{BB962C8B-B14F-4D97-AF65-F5344CB8AC3E}">
        <p14:creationId xmlns:p14="http://schemas.microsoft.com/office/powerpoint/2010/main" val="20660452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versus reference</a:t>
            </a:r>
            <a:endParaRPr lang="en-US" dirty="0"/>
          </a:p>
        </p:txBody>
      </p:sp>
      <p:sp>
        <p:nvSpPr>
          <p:cNvPr id="3" name="Content Placeholder 2"/>
          <p:cNvSpPr>
            <a:spLocks noGrp="1"/>
          </p:cNvSpPr>
          <p:nvPr>
            <p:ph idx="1"/>
          </p:nvPr>
        </p:nvSpPr>
        <p:spPr/>
        <p:txBody>
          <a:bodyPr/>
          <a:lstStyle/>
          <a:p>
            <a:r>
              <a:rPr lang="en-US" dirty="0" smtClean="0"/>
              <a:t>FHIR makes composition and references explicit:</a:t>
            </a:r>
          </a:p>
          <a:p>
            <a:pPr lvl="1"/>
            <a:r>
              <a:rPr lang="en-US" i="1" dirty="0" smtClean="0"/>
              <a:t>References</a:t>
            </a:r>
            <a:r>
              <a:rPr lang="en-US" dirty="0" smtClean="0"/>
              <a:t> are in between Resources. </a:t>
            </a:r>
            <a:r>
              <a:rPr lang="en-US" b="1" dirty="0" smtClean="0"/>
              <a:t>No context conduction across references</a:t>
            </a:r>
            <a:r>
              <a:rPr lang="en-US" dirty="0" smtClean="0"/>
              <a:t> – safe retrieval as individual resources.</a:t>
            </a:r>
          </a:p>
          <a:p>
            <a:pPr lvl="1"/>
            <a:r>
              <a:rPr lang="en-US" i="1" dirty="0" smtClean="0"/>
              <a:t>Composition</a:t>
            </a:r>
            <a:r>
              <a:rPr lang="en-US" dirty="0" smtClean="0"/>
              <a:t> is within a Resource: Components have no meaning outside resource, no identity, no separate access path except through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50</a:t>
            </a:fld>
            <a:endParaRPr lang="en-US"/>
          </a:p>
        </p:txBody>
      </p:sp>
    </p:spTree>
    <p:extLst>
      <p:ext uri="{BB962C8B-B14F-4D97-AF65-F5344CB8AC3E}">
        <p14:creationId xmlns:p14="http://schemas.microsoft.com/office/powerpoint/2010/main" val="15832813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3528" y="1694471"/>
            <a:ext cx="8582025" cy="3600450"/>
          </a:xfrm>
          <a:prstGeom prst="rect">
            <a:avLst/>
          </a:prstGeom>
        </p:spPr>
      </p:pic>
      <p:sp>
        <p:nvSpPr>
          <p:cNvPr id="8194" name="Rectangle 2"/>
          <p:cNvSpPr>
            <a:spLocks noGrp="1" noChangeArrowheads="1"/>
          </p:cNvSpPr>
          <p:nvPr>
            <p:ph type="title"/>
          </p:nvPr>
        </p:nvSpPr>
        <p:spPr/>
        <p:txBody>
          <a:bodyPr/>
          <a:lstStyle/>
          <a:p>
            <a:r>
              <a:rPr lang="en-US" dirty="0" smtClean="0"/>
              <a:t>Composition of a Resource</a:t>
            </a: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51</a:t>
            </a:fld>
            <a:endParaRPr lang="en-US"/>
          </a:p>
        </p:txBody>
      </p:sp>
      <p:cxnSp>
        <p:nvCxnSpPr>
          <p:cNvPr id="18" name="Straight Arrow Connector 17"/>
          <p:cNvCxnSpPr>
            <a:stCxn id="2" idx="1"/>
          </p:cNvCxnSpPr>
          <p:nvPr/>
        </p:nvCxnSpPr>
        <p:spPr bwMode="auto">
          <a:xfrm flipH="1">
            <a:off x="3203848" y="1900863"/>
            <a:ext cx="1858447"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bwMode="auto">
          <a:xfrm flipH="1" flipV="1">
            <a:off x="6625291" y="5072307"/>
            <a:ext cx="3649" cy="7572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bwMode="auto">
          <a:xfrm flipV="1">
            <a:off x="1905000" y="3717032"/>
            <a:ext cx="20770" cy="166429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5062295" y="1700808"/>
            <a:ext cx="1826141" cy="400110"/>
          </a:xfrm>
          <a:prstGeom prst="rect">
            <a:avLst/>
          </a:prstGeom>
          <a:noFill/>
        </p:spPr>
        <p:txBody>
          <a:bodyPr wrap="none" rtlCol="0">
            <a:spAutoFit/>
          </a:bodyPr>
          <a:lstStyle/>
          <a:p>
            <a:r>
              <a:rPr lang="en-US" b="1" dirty="0" smtClean="0"/>
              <a:t>Resource Root</a:t>
            </a:r>
            <a:endParaRPr lang="nl-NL" sz="2000" b="1" dirty="0"/>
          </a:p>
        </p:txBody>
      </p:sp>
      <p:sp>
        <p:nvSpPr>
          <p:cNvPr id="11" name="TextBox 10"/>
          <p:cNvSpPr txBox="1"/>
          <p:nvPr/>
        </p:nvSpPr>
        <p:spPr>
          <a:xfrm>
            <a:off x="5327664" y="5734265"/>
            <a:ext cx="2590800" cy="400110"/>
          </a:xfrm>
          <a:prstGeom prst="rect">
            <a:avLst/>
          </a:prstGeom>
          <a:noFill/>
        </p:spPr>
        <p:txBody>
          <a:bodyPr wrap="square" rtlCol="0">
            <a:spAutoFit/>
          </a:bodyPr>
          <a:lstStyle/>
          <a:p>
            <a:r>
              <a:rPr lang="en-US" b="1" dirty="0" smtClean="0"/>
              <a:t>Resource Component</a:t>
            </a:r>
            <a:endParaRPr lang="nl-NL" sz="2000" b="1" dirty="0"/>
          </a:p>
        </p:txBody>
      </p:sp>
      <p:sp>
        <p:nvSpPr>
          <p:cNvPr id="12" name="TextBox 11"/>
          <p:cNvSpPr txBox="1"/>
          <p:nvPr/>
        </p:nvSpPr>
        <p:spPr>
          <a:xfrm>
            <a:off x="803540" y="5237293"/>
            <a:ext cx="2244460" cy="923330"/>
          </a:xfrm>
          <a:prstGeom prst="rect">
            <a:avLst/>
          </a:prstGeom>
          <a:noFill/>
        </p:spPr>
        <p:txBody>
          <a:bodyPr wrap="square" rtlCol="0">
            <a:spAutoFit/>
          </a:bodyPr>
          <a:lstStyle/>
          <a:p>
            <a:r>
              <a:rPr lang="en-US" b="1" dirty="0" smtClean="0"/>
              <a:t>Simple &amp; Complex elements (may be repeating)</a:t>
            </a:r>
          </a:p>
        </p:txBody>
      </p:sp>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5293550"/>
            <a:ext cx="135255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13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323528" y="1694471"/>
            <a:ext cx="8582025" cy="3600450"/>
          </a:xfrm>
          <a:prstGeom prst="rect">
            <a:avLst/>
          </a:prstGeom>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52</a:t>
            </a:fld>
            <a:endParaRPr lang="en-CA" dirty="0"/>
          </a:p>
        </p:txBody>
      </p:sp>
      <p:grpSp>
        <p:nvGrpSpPr>
          <p:cNvPr id="3" name="Group 11"/>
          <p:cNvGrpSpPr/>
          <p:nvPr/>
        </p:nvGrpSpPr>
        <p:grpSpPr>
          <a:xfrm>
            <a:off x="2740469" y="3215824"/>
            <a:ext cx="6271925" cy="3755113"/>
            <a:chOff x="2100986" y="2866222"/>
            <a:chExt cx="6271925" cy="3755113"/>
          </a:xfrm>
        </p:grpSpPr>
        <p:cxnSp>
          <p:nvCxnSpPr>
            <p:cNvPr id="9" name="Straight Connector 8"/>
            <p:cNvCxnSpPr>
              <a:stCxn id="19458" idx="0"/>
            </p:cNvCxnSpPr>
            <p:nvPr/>
          </p:nvCxnSpPr>
          <p:spPr bwMode="auto">
            <a:xfrm flipV="1">
              <a:off x="2100986" y="2866222"/>
              <a:ext cx="3847755" cy="18130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4010101" y="4867009"/>
              <a:ext cx="4362810" cy="1754326"/>
            </a:xfrm>
            <a:prstGeom prst="rect">
              <a:avLst/>
            </a:prstGeom>
            <a:noFill/>
          </p:spPr>
          <p:txBody>
            <a:bodyPr wrap="square" rtlCol="0">
              <a:spAutoFit/>
            </a:bodyPr>
            <a:lstStyle/>
            <a:p>
              <a:r>
                <a:rPr lang="nl-NL" sz="2400" b="1" dirty="0" smtClean="0"/>
                <a:t>“</a:t>
              </a:r>
              <a:r>
                <a:rPr lang="nl-NL" sz="2400" b="1" dirty="0" err="1" smtClean="0"/>
                <a:t>Refers</a:t>
              </a:r>
              <a:r>
                <a:rPr lang="nl-NL" sz="2400" b="1" dirty="0" smtClean="0"/>
                <a:t> </a:t>
              </a:r>
              <a:r>
                <a:rPr lang="nl-NL" sz="2400" b="1" dirty="0" err="1" smtClean="0"/>
                <a:t>to</a:t>
              </a:r>
              <a:r>
                <a:rPr lang="nl-NL" sz="2400" b="1" dirty="0" smtClean="0"/>
                <a:t>…”</a:t>
              </a:r>
            </a:p>
            <a:p>
              <a:endParaRPr lang="en-US" sz="2400" b="1" dirty="0"/>
            </a:p>
            <a:p>
              <a:pPr marL="0" lvl="1"/>
              <a:r>
                <a:rPr lang="en-US" b="1" i="1" dirty="0" smtClean="0"/>
                <a:t>Note: </a:t>
              </a:r>
              <a:r>
                <a:rPr lang="en-US" b="1" i="1" dirty="0"/>
                <a:t>No referential integrity – references are just URL’s</a:t>
              </a:r>
            </a:p>
            <a:p>
              <a:endParaRPr lang="nl-NL" sz="2400" b="1" dirty="0"/>
            </a:p>
          </p:txBody>
        </p:sp>
      </p:grpSp>
      <p:pic>
        <p:nvPicPr>
          <p:cNvPr id="1945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51" r="37028"/>
          <a:stretch/>
        </p:blipFill>
        <p:spPr bwMode="auto">
          <a:xfrm>
            <a:off x="1098327" y="5028856"/>
            <a:ext cx="3284283" cy="428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52528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057400"/>
            <a:ext cx="7389813"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53</a:t>
            </a:fld>
            <a:endParaRPr lang="en-CA" dirty="0"/>
          </a:p>
        </p:txBody>
      </p:sp>
      <p:cxnSp>
        <p:nvCxnSpPr>
          <p:cNvPr id="6" name="Straight Arrow Connector 5"/>
          <p:cNvCxnSpPr/>
          <p:nvPr/>
        </p:nvCxnSpPr>
        <p:spPr bwMode="auto">
          <a:xfrm flipH="1">
            <a:off x="5029200" y="3657600"/>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562600" y="4114800"/>
            <a:ext cx="1368152" cy="91410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81420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8" y="2209800"/>
            <a:ext cx="2590801" cy="144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020" y="4308137"/>
            <a:ext cx="2892255" cy="116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6743" y="775949"/>
            <a:ext cx="4417219" cy="1818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Network</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54</a:t>
            </a:fld>
            <a:endParaRPr lang="en-CA"/>
          </a:p>
        </p:txBody>
      </p:sp>
      <p:cxnSp>
        <p:nvCxnSpPr>
          <p:cNvPr id="6" name="Straight Arrow Connector 5"/>
          <p:cNvCxnSpPr/>
          <p:nvPr/>
        </p:nvCxnSpPr>
        <p:spPr bwMode="auto">
          <a:xfrm flipH="1">
            <a:off x="1524000" y="2209800"/>
            <a:ext cx="3012743" cy="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smtClean="0"/>
              <a:t>subject</a:t>
            </a:r>
            <a:endParaRPr lang="nl-NL" b="1" dirty="0"/>
          </a:p>
        </p:txBody>
      </p:sp>
      <p:cxnSp>
        <p:nvCxnSpPr>
          <p:cNvPr id="13" name="Straight Arrow Connector 12"/>
          <p:cNvCxnSpPr/>
          <p:nvPr/>
        </p:nvCxnSpPr>
        <p:spPr bwMode="auto">
          <a:xfrm flipH="1">
            <a:off x="2514600" y="2438400"/>
            <a:ext cx="2133600" cy="1869737"/>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smtClean="0"/>
              <a:t>performer</a:t>
            </a:r>
            <a:endParaRPr lang="nl-NL" b="1" dirty="0"/>
          </a:p>
        </p:txBody>
      </p:sp>
      <p:cxnSp>
        <p:nvCxnSpPr>
          <p:cNvPr id="16" name="Straight Arrow Connector 15"/>
          <p:cNvCxnSpPr/>
          <p:nvPr/>
        </p:nvCxnSpPr>
        <p:spPr bwMode="auto">
          <a:xfrm>
            <a:off x="2659147" y="5105400"/>
            <a:ext cx="2920404" cy="445532"/>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smtClean="0"/>
              <a:t>organization</a:t>
            </a:r>
            <a:endParaRPr lang="nl-NL" b="1" dirty="0"/>
          </a:p>
        </p:txBody>
      </p:sp>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9551" y="4933853"/>
            <a:ext cx="2881311" cy="80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6485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a:t>
            </a:r>
            <a:r>
              <a:rPr lang="en-US" i="1" dirty="0" smtClean="0"/>
              <a:t>Elements</a:t>
            </a:r>
            <a:endParaRPr lang="en-US" i="1"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55</a:t>
            </a:fld>
            <a:endParaRPr lang="en-US"/>
          </a:p>
        </p:txBody>
      </p:sp>
      <p:sp>
        <p:nvSpPr>
          <p:cNvPr id="6" name="Rectangle 5"/>
          <p:cNvSpPr/>
          <p:nvPr/>
        </p:nvSpPr>
        <p:spPr bwMode="auto">
          <a:xfrm>
            <a:off x="2667000" y="445531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4648200" y="487680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2379260" y="190500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648200" y="213416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33" name="Straight Arrow Connector 32"/>
          <p:cNvCxnSpPr>
            <a:stCxn id="10" idx="2"/>
            <a:endCxn id="6" idx="0"/>
          </p:cNvCxnSpPr>
          <p:nvPr/>
        </p:nvCxnSpPr>
        <p:spPr bwMode="auto">
          <a:xfrm>
            <a:off x="4436660" y="396240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4495800" y="3974068"/>
            <a:ext cx="556563" cy="369332"/>
          </a:xfrm>
          <a:prstGeom prst="rect">
            <a:avLst/>
          </a:prstGeom>
          <a:noFill/>
        </p:spPr>
        <p:txBody>
          <a:bodyPr wrap="none" rtlCol="0">
            <a:spAutoFit/>
          </a:bodyPr>
          <a:lstStyle/>
          <a:p>
            <a:r>
              <a:rPr lang="nl-NL" dirty="0" err="1" smtClean="0"/>
              <a:t>use</a:t>
            </a:r>
            <a:endParaRPr lang="nl-NL" dirty="0"/>
          </a:p>
        </p:txBody>
      </p:sp>
    </p:spTree>
    <p:extLst>
      <p:ext uri="{BB962C8B-B14F-4D97-AF65-F5344CB8AC3E}">
        <p14:creationId xmlns:p14="http://schemas.microsoft.com/office/powerpoint/2010/main" val="28905923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at the bottom: Primitives</a:t>
            </a:r>
            <a:endParaRPr lang="en-US" dirty="0"/>
          </a:p>
        </p:txBody>
      </p:sp>
      <p:sp>
        <p:nvSpPr>
          <p:cNvPr id="4" name="Slide Number Placeholder 3"/>
          <p:cNvSpPr>
            <a:spLocks noGrp="1"/>
          </p:cNvSpPr>
          <p:nvPr>
            <p:ph type="sldNum" sz="quarter" idx="4"/>
          </p:nvPr>
        </p:nvSpPr>
        <p:spPr/>
        <p:txBody>
          <a:bodyPr/>
          <a:lstStyle/>
          <a:p>
            <a:fld id="{C429D7E7-1099-47AD-B3F2-624E90DDB7C5}" type="slidenum">
              <a:rPr lang="en-US" smtClean="0"/>
              <a:pPr/>
              <a:t>56</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38861511"/>
              </p:ext>
            </p:extLst>
          </p:nvPr>
        </p:nvGraphicFramePr>
        <p:xfrm>
          <a:off x="685801" y="1676401"/>
          <a:ext cx="7990655" cy="4869198"/>
        </p:xfrm>
        <a:graphic>
          <a:graphicData uri="http://schemas.openxmlformats.org/drawingml/2006/table">
            <a:tbl>
              <a:tblPr>
                <a:tableStyleId>{10A1B5D5-9B99-4C35-A422-299274C87663}</a:tableStyleId>
              </a:tblPr>
              <a:tblGrid>
                <a:gridCol w="1437927"/>
                <a:gridCol w="2472395"/>
                <a:gridCol w="4080333"/>
              </a:tblGrid>
              <a:tr h="243503">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a:t>
                      </a:r>
                      <a:r>
                        <a:rPr lang="en-US" sz="1600" dirty="0" smtClean="0"/>
                        <a:t>false</a:t>
                      </a:r>
                      <a:endParaRPr lang="en-US" sz="1600" dirty="0"/>
                    </a:p>
                  </a:txBody>
                  <a:tcPr marL="20740" marR="20740" marT="10370" marB="10370" anchor="ctr"/>
                </a:tc>
              </a:tr>
              <a:tr h="243503">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a:t>
                      </a:r>
                      <a:r>
                        <a:rPr lang="en-US" sz="1600" dirty="0" smtClean="0"/>
                        <a:t>integer</a:t>
                      </a:r>
                      <a:endParaRPr lang="en-US" sz="1600" dirty="0"/>
                    </a:p>
                  </a:txBody>
                  <a:tcPr marL="20740" marR="20740" marT="10370" marB="10370" anchor="ctr"/>
                </a:tc>
              </a:tr>
              <a:tr h="500465">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smtClean="0"/>
                        <a:t>A </a:t>
                      </a:r>
                      <a:r>
                        <a:rPr lang="en-US" sz="1600" b="1" dirty="0"/>
                        <a:t>true decimal</a:t>
                      </a:r>
                      <a:r>
                        <a:rPr lang="en-US" sz="1600" dirty="0"/>
                        <a:t>, with inbuilt precision (e.g. Java </a:t>
                      </a:r>
                      <a:r>
                        <a:rPr lang="en-US" sz="1600" dirty="0" err="1"/>
                        <a:t>BigDecimal</a:t>
                      </a:r>
                      <a:r>
                        <a:rPr lang="en-US" sz="1600" dirty="0"/>
                        <a:t>)</a:t>
                      </a:r>
                    </a:p>
                  </a:txBody>
                  <a:tcPr marL="20740" marR="20740" marT="10370" marB="10370" anchor="ctr"/>
                </a:tc>
              </a:tr>
              <a:tr h="243503">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a:t>
                      </a:r>
                      <a:r>
                        <a:rPr lang="en-US" sz="1600" dirty="0" smtClean="0"/>
                        <a:t>encoded</a:t>
                      </a:r>
                      <a:endParaRPr lang="en-US" sz="1600" dirty="0"/>
                    </a:p>
                  </a:txBody>
                  <a:tcPr marL="20740" marR="20740" marT="10370" marB="10370" anchor="ctr"/>
                </a:tc>
              </a:tr>
              <a:tr h="692334">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a:t>
                      </a:r>
                      <a:r>
                        <a:rPr lang="en-US" sz="1600" b="1" dirty="0" err="1"/>
                        <a:t>timezone</a:t>
                      </a:r>
                      <a:r>
                        <a:rPr lang="en-US" sz="1600" b="1" dirty="0"/>
                        <a:t>.</a:t>
                      </a:r>
                      <a:r>
                        <a:rPr lang="en-US" sz="1600" dirty="0"/>
                        <a:t> </a:t>
                      </a:r>
                    </a:p>
                  </a:txBody>
                  <a:tcPr marL="20740" marR="20740" marT="10370" marB="10370" anchor="ctr"/>
                </a:tc>
              </a:tr>
              <a:tr h="243503">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tr>
              <a:tr h="467918">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r>
                        <a:rPr lang="en-US" sz="1600" dirty="0" smtClean="0"/>
                        <a:t>.</a:t>
                      </a:r>
                      <a:endParaRPr lang="en-US" sz="1600" dirty="0"/>
                    </a:p>
                  </a:txBody>
                  <a:tcPr marL="20740" marR="20740" marT="10370" marB="10370" anchor="ctr"/>
                </a:tc>
              </a:tr>
              <a:tr h="692334">
                <a:tc>
                  <a:txBody>
                    <a:bodyPr/>
                    <a:lstStyle/>
                    <a:p>
                      <a:r>
                        <a:rPr lang="nl-NL" sz="1600" dirty="0"/>
                        <a:t>date</a:t>
                      </a:r>
                    </a:p>
                  </a:txBody>
                  <a:tcPr marL="20740" marR="20740" marT="10370" marB="10370" anchor="ctr"/>
                </a:tc>
                <a:tc>
                  <a:txBody>
                    <a:bodyPr/>
                    <a:lstStyle/>
                    <a:p>
                      <a:r>
                        <a:rPr lang="en-US" sz="1600" dirty="0"/>
                        <a:t>union of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or </a:t>
                      </a:r>
                      <a:r>
                        <a:rPr lang="en-US" sz="1600" b="1" dirty="0"/>
                        <a:t>partial </a:t>
                      </a:r>
                      <a:r>
                        <a:rPr lang="en-US" sz="1600" b="1" dirty="0" smtClean="0"/>
                        <a:t>date</a:t>
                      </a:r>
                      <a:r>
                        <a:rPr lang="en-US" sz="1600" dirty="0" smtClean="0"/>
                        <a:t> </a:t>
                      </a:r>
                      <a:r>
                        <a:rPr lang="en-US" sz="1600" b="0" dirty="0"/>
                        <a:t>as</a:t>
                      </a:r>
                      <a:r>
                        <a:rPr lang="en-US" sz="1600" dirty="0"/>
                        <a:t> </a:t>
                      </a:r>
                      <a:r>
                        <a:rPr lang="en-US" sz="1600" b="1" dirty="0"/>
                        <a:t>used in human communication</a:t>
                      </a:r>
                      <a:r>
                        <a:rPr lang="en-US" sz="1600" dirty="0"/>
                        <a:t>. </a:t>
                      </a:r>
                      <a:r>
                        <a:rPr lang="en-US" sz="1600" dirty="0" smtClean="0"/>
                        <a:t>No </a:t>
                      </a:r>
                      <a:r>
                        <a:rPr lang="en-US" sz="1600" dirty="0"/>
                        <a:t>time zone. </a:t>
                      </a:r>
                    </a:p>
                  </a:txBody>
                  <a:tcPr marL="20740" marR="20740" marT="10370" marB="10370" anchor="ctr"/>
                </a:tc>
              </a:tr>
              <a:tr h="305952">
                <a:tc>
                  <a:txBody>
                    <a:bodyPr/>
                    <a:lstStyle/>
                    <a:p>
                      <a:r>
                        <a:rPr lang="nl-NL" sz="1600" dirty="0" smtClean="0"/>
                        <a:t>time</a:t>
                      </a:r>
                      <a:endParaRPr lang="nl-NL" sz="1600" dirty="0"/>
                    </a:p>
                  </a:txBody>
                  <a:tcPr marL="20740" marR="20740" marT="10370" marB="10370" anchor="ctr"/>
                </a:tc>
                <a:tc>
                  <a:txBody>
                    <a:bodyPr/>
                    <a:lstStyle/>
                    <a:p>
                      <a:r>
                        <a:rPr lang="en-US" sz="1600" dirty="0" err="1" smtClean="0"/>
                        <a:t>xs:time</a:t>
                      </a:r>
                      <a:endParaRPr lang="en-US" sz="1600" dirty="0"/>
                    </a:p>
                  </a:txBody>
                  <a:tcPr marL="20740" marR="20740" marT="10370" marB="10370" anchor="ctr"/>
                </a:tc>
                <a:tc>
                  <a:txBody>
                    <a:bodyPr/>
                    <a:lstStyle/>
                    <a:p>
                      <a:r>
                        <a:rPr lang="en-US" sz="1600" dirty="0" smtClean="0"/>
                        <a:t>A</a:t>
                      </a:r>
                      <a:r>
                        <a:rPr lang="en-US" sz="1600" baseline="0" dirty="0" smtClean="0"/>
                        <a:t> time with no date or time zone</a:t>
                      </a:r>
                      <a:endParaRPr lang="en-US" sz="1600" dirty="0"/>
                    </a:p>
                  </a:txBody>
                  <a:tcPr marL="20740" marR="20740" marT="10370" marB="10370" anchor="ctr"/>
                </a:tc>
              </a:tr>
              <a:tr h="1143920">
                <a:tc>
                  <a:txBody>
                    <a:bodyPr/>
                    <a:lstStyle/>
                    <a:p>
                      <a:r>
                        <a:rPr lang="nl-NL" sz="1600" dirty="0" err="1"/>
                        <a:t>dateTime</a:t>
                      </a:r>
                      <a:endParaRPr lang="nl-NL" sz="1600" dirty="0"/>
                    </a:p>
                  </a:txBody>
                  <a:tcPr marL="20740" marR="20740" marT="10370" marB="10370" anchor="ctr"/>
                </a:tc>
                <a:tc>
                  <a:txBody>
                    <a:bodyPr/>
                    <a:lstStyle/>
                    <a:p>
                      <a:r>
                        <a:rPr lang="en-US" sz="1600" dirty="0"/>
                        <a:t>union of </a:t>
                      </a:r>
                      <a:r>
                        <a:rPr lang="en-US" sz="1600" dirty="0" err="1"/>
                        <a:t>xs:dateTime</a:t>
                      </a:r>
                      <a:r>
                        <a:rPr lang="en-US" sz="1600" dirty="0"/>
                        <a:t>,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date-time or </a:t>
                      </a:r>
                      <a:r>
                        <a:rPr lang="en-US" sz="1600" b="1" dirty="0"/>
                        <a:t>partial date</a:t>
                      </a:r>
                      <a:r>
                        <a:rPr lang="en-US" sz="1600" dirty="0"/>
                        <a:t> </a:t>
                      </a:r>
                      <a:r>
                        <a:rPr lang="en-US" sz="1600" dirty="0" smtClean="0"/>
                        <a:t>as </a:t>
                      </a:r>
                      <a:r>
                        <a:rPr lang="en-US" sz="1600" dirty="0"/>
                        <a:t>used in human communication. If hours and minutes are specified, </a:t>
                      </a:r>
                      <a:r>
                        <a:rPr lang="en-US" sz="1600" b="1" dirty="0"/>
                        <a:t>a time zone must be populated.</a:t>
                      </a:r>
                      <a:r>
                        <a:rPr lang="en-US" sz="1600" dirty="0"/>
                        <a:t> </a:t>
                      </a:r>
                    </a:p>
                  </a:txBody>
                  <a:tcPr marL="20740" marR="20740" marT="10370" marB="10370" anchor="ctr"/>
                </a:tc>
              </a:tr>
            </a:tbl>
          </a:graphicData>
        </a:graphic>
      </p:graphicFrame>
    </p:spTree>
    <p:extLst>
      <p:ext uri="{BB962C8B-B14F-4D97-AF65-F5344CB8AC3E}">
        <p14:creationId xmlns:p14="http://schemas.microsoft.com/office/powerpoint/2010/main" val="26514208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en-US" dirty="0" smtClean="0"/>
              <a:t>Using the ISO date/time with </a:t>
            </a:r>
            <a:r>
              <a:rPr lang="en-US" dirty="0" err="1" smtClean="0"/>
              <a:t>timezone</a:t>
            </a:r>
            <a:endParaRPr lang="en-US" dirty="0" smtClean="0"/>
          </a:p>
          <a:p>
            <a:pPr lvl="1"/>
            <a:r>
              <a:rPr lang="en-US" dirty="0" smtClean="0"/>
              <a:t>“1951”, “1951-06” and “1951-06-04”</a:t>
            </a:r>
          </a:p>
          <a:p>
            <a:pPr lvl="1"/>
            <a:r>
              <a:rPr lang="en-US" dirty="0" smtClean="0"/>
              <a:t>“1951-06-04T10:57:34.0321+01”</a:t>
            </a:r>
          </a:p>
          <a:p>
            <a:pPr lvl="1"/>
            <a:r>
              <a:rPr lang="en-US" sz="2600" dirty="0" smtClean="0"/>
              <a:t>“1951-06-04T10:57:34.0321Z”</a:t>
            </a:r>
            <a:endParaRPr lang="en-US" dirty="0" smtClean="0"/>
          </a:p>
          <a:p>
            <a:pPr lvl="1"/>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57</a:t>
            </a:fld>
            <a:endParaRPr lang="en-US"/>
          </a:p>
        </p:txBody>
      </p:sp>
    </p:spTree>
    <p:extLst>
      <p:ext uri="{BB962C8B-B14F-4D97-AF65-F5344CB8AC3E}">
        <p14:creationId xmlns:p14="http://schemas.microsoft.com/office/powerpoint/2010/main" val="235403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58</a:t>
            </a:fld>
            <a:endParaRPr lang="en-US"/>
          </a:p>
        </p:txBody>
      </p:sp>
      <p:sp>
        <p:nvSpPr>
          <p:cNvPr id="4" name="Content Placeholder 3"/>
          <p:cNvSpPr>
            <a:spLocks noGrp="1"/>
          </p:cNvSpPr>
          <p:nvPr>
            <p:ph idx="1"/>
          </p:nvPr>
        </p:nvSpPr>
        <p:spPr/>
        <p:txBody>
          <a:bodyPr/>
          <a:lstStyle/>
          <a:p>
            <a:r>
              <a:rPr lang="en-US" dirty="0" smtClean="0"/>
              <a:t>Based on </a:t>
            </a:r>
            <a:r>
              <a:rPr lang="en-US" dirty="0" err="1" smtClean="0"/>
              <a:t>uri</a:t>
            </a:r>
            <a:r>
              <a:rPr lang="en-US" dirty="0" smtClean="0"/>
              <a:t>(!):  OID and UUID</a:t>
            </a:r>
          </a:p>
          <a:p>
            <a:pPr lvl="1"/>
            <a:r>
              <a:rPr lang="en-US" dirty="0" smtClean="0"/>
              <a:t>urn:oid:1.2.3.4.5</a:t>
            </a:r>
          </a:p>
          <a:p>
            <a:pPr lvl="1"/>
            <a:r>
              <a:rPr lang="en-US" dirty="0" smtClean="0"/>
              <a:t>urn:uuid:a5afddf4-e880-459b-876e-e4591b0acc11</a:t>
            </a:r>
          </a:p>
          <a:p>
            <a:pPr lvl="1"/>
            <a:endParaRPr lang="en-US" dirty="0" smtClean="0"/>
          </a:p>
          <a:p>
            <a:r>
              <a:rPr lang="en-US" dirty="0" smtClean="0"/>
              <a:t>Based on string:</a:t>
            </a:r>
          </a:p>
          <a:p>
            <a:pPr lvl="1"/>
            <a:r>
              <a:rPr lang="en-US" dirty="0" smtClean="0"/>
              <a:t>code (string of characters, may contain single spaces)  - “4548-4”, “active”, “not known”  </a:t>
            </a:r>
          </a:p>
          <a:p>
            <a:pPr lvl="1"/>
            <a:r>
              <a:rPr lang="en-US" dirty="0" smtClean="0"/>
              <a:t>id ([a-z0-9\-\.]{1,64})</a:t>
            </a:r>
          </a:p>
        </p:txBody>
      </p:sp>
    </p:spTree>
    <p:extLst>
      <p:ext uri="{BB962C8B-B14F-4D97-AF65-F5344CB8AC3E}">
        <p14:creationId xmlns:p14="http://schemas.microsoft.com/office/powerpoint/2010/main" val="1875665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up: </a:t>
            </a:r>
            <a:br>
              <a:rPr lang="en-US" dirty="0" smtClean="0"/>
            </a:br>
            <a:r>
              <a:rPr lang="en-US" dirty="0" smtClean="0"/>
              <a:t>Composite Data Types</a:t>
            </a:r>
            <a:endParaRPr lang="en-US" dirty="0"/>
          </a:p>
        </p:txBody>
      </p:sp>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2627784" y="2780928"/>
            <a:ext cx="4824536" cy="216024"/>
          </a:xfrm>
          <a:prstGeom prst="rect">
            <a:avLst/>
          </a:prstGeom>
          <a:solidFill>
            <a:schemeClr val="accent1">
              <a:alpha val="7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338169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Ground Rules</a:t>
            </a:r>
            <a:endParaRPr lang="en-US" dirty="0"/>
          </a:p>
        </p:txBody>
      </p:sp>
      <p:sp>
        <p:nvSpPr>
          <p:cNvPr id="3" name="Content Placeholder 2"/>
          <p:cNvSpPr>
            <a:spLocks noGrp="1"/>
          </p:cNvSpPr>
          <p:nvPr>
            <p:ph idx="4294967295"/>
          </p:nvPr>
        </p:nvSpPr>
        <p:spPr>
          <a:xfrm>
            <a:off x="457200" y="1371600"/>
            <a:ext cx="8229600" cy="4525963"/>
          </a:xfrm>
        </p:spPr>
        <p:txBody>
          <a:bodyPr/>
          <a:lstStyle/>
          <a:p>
            <a:pPr marL="514350" indent="-514350">
              <a:buFont typeface="+mj-lt"/>
              <a:buAutoNum type="arabicPeriod"/>
            </a:pPr>
            <a:r>
              <a:rPr lang="en-US" dirty="0" smtClean="0"/>
              <a:t>Be here now</a:t>
            </a:r>
          </a:p>
          <a:p>
            <a:pPr marL="514350" indent="-514350">
              <a:buFont typeface="+mj-lt"/>
              <a:buAutoNum type="arabicPeriod"/>
            </a:pPr>
            <a:r>
              <a:rPr lang="en-US" dirty="0" smtClean="0"/>
              <a:t>Stay on time</a:t>
            </a:r>
          </a:p>
          <a:p>
            <a:pPr marL="514350" indent="-514350">
              <a:buFont typeface="+mj-lt"/>
              <a:buAutoNum type="arabicPeriod"/>
            </a:pPr>
            <a:r>
              <a:rPr lang="en-US" dirty="0" smtClean="0"/>
              <a:t>Speak-up</a:t>
            </a:r>
          </a:p>
          <a:p>
            <a:pPr marL="514350" indent="-514350">
              <a:buFont typeface="+mj-lt"/>
              <a:buAutoNum type="arabicPeriod"/>
            </a:pPr>
            <a:r>
              <a:rPr lang="en-US" dirty="0" smtClean="0"/>
              <a:t>Expect to participate</a:t>
            </a:r>
          </a:p>
          <a:p>
            <a:pPr marL="514350" indent="-514350">
              <a:buFont typeface="+mj-lt"/>
              <a:buAutoNum type="arabicPeriod"/>
            </a:pPr>
            <a:r>
              <a:rPr lang="en-US" dirty="0" smtClean="0"/>
              <a:t>Silence is agreement</a:t>
            </a:r>
          </a:p>
          <a:p>
            <a:pPr marL="514350" indent="-514350">
              <a:buFont typeface="+mj-lt"/>
              <a:buAutoNum type="arabicPeriod"/>
            </a:pPr>
            <a:endParaRPr lang="en-US" dirty="0"/>
          </a:p>
        </p:txBody>
      </p:sp>
      <p:sp>
        <p:nvSpPr>
          <p:cNvPr id="5" name="Slide Number Placeholder 4"/>
          <p:cNvSpPr>
            <a:spLocks noGrp="1"/>
          </p:cNvSpPr>
          <p:nvPr>
            <p:ph type="sldNum" sz="quarter" idx="12"/>
          </p:nvPr>
        </p:nvSpPr>
        <p:spPr/>
        <p:txBody>
          <a:bodyPr/>
          <a:lstStyle/>
          <a:p>
            <a:fld id="{D4D97874-2D78-4A54-A6E7-6BF4A18700FC}" type="slidenum">
              <a:rPr lang="en-US" smtClean="0">
                <a:solidFill>
                  <a:prstClr val="white">
                    <a:lumMod val="50000"/>
                  </a:prstClr>
                </a:solidFill>
              </a:rPr>
              <a:pPr/>
              <a:t>6</a:t>
            </a:fld>
            <a:endParaRPr lang="en-US">
              <a:solidFill>
                <a:prstClr val="white">
                  <a:lumMod val="50000"/>
                </a:prstClr>
              </a:solidFill>
            </a:endParaRPr>
          </a:p>
        </p:txBody>
      </p:sp>
    </p:spTree>
    <p:extLst>
      <p:ext uri="{BB962C8B-B14F-4D97-AF65-F5344CB8AC3E}">
        <p14:creationId xmlns:p14="http://schemas.microsoft.com/office/powerpoint/2010/main" val="39635225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60</a:t>
            </a:fld>
            <a:endParaRPr lang="en-US"/>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smtClean="0"/>
              <a:t>Let’s</a:t>
            </a:r>
            <a:r>
              <a:rPr lang="nl-NL" dirty="0" smtClean="0"/>
              <a:t> take a look at the “Data Types” </a:t>
            </a:r>
            <a:r>
              <a:rPr lang="nl-NL" dirty="0" err="1" smtClean="0"/>
              <a:t>section</a:t>
            </a:r>
            <a:r>
              <a:rPr lang="nl-NL" dirty="0" smtClean="0"/>
              <a:t> of the FHIR </a:t>
            </a:r>
            <a:r>
              <a:rPr lang="nl-NL" dirty="0" err="1" smtClean="0"/>
              <a:t>specification</a:t>
            </a:r>
            <a:r>
              <a:rPr lang="nl-NL" dirty="0"/>
              <a:t> at </a:t>
            </a:r>
            <a:endParaRPr lang="nl-NL" dirty="0" smtClean="0"/>
          </a:p>
          <a:p>
            <a:endParaRPr lang="nl-NL" dirty="0" smtClean="0"/>
          </a:p>
          <a:p>
            <a:r>
              <a:rPr lang="nl-NL" dirty="0" smtClean="0">
                <a:hlinkClick r:id="rId3"/>
              </a:rPr>
              <a:t>http</a:t>
            </a:r>
            <a:r>
              <a:rPr lang="nl-NL" dirty="0">
                <a:hlinkClick r:id="rId3"/>
              </a:rPr>
              <a:t>://www.hl7.org/implement/standards/fhir/datatypes.htm</a:t>
            </a:r>
            <a:endParaRPr lang="nl-NL" dirty="0"/>
          </a:p>
        </p:txBody>
      </p:sp>
    </p:spTree>
    <p:extLst>
      <p:ext uri="{BB962C8B-B14F-4D97-AF65-F5344CB8AC3E}">
        <p14:creationId xmlns:p14="http://schemas.microsoft.com/office/powerpoint/2010/main" val="38447260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02216" y="1709174"/>
            <a:ext cx="4176464" cy="2745791"/>
          </a:xfrm>
          <a:prstGeom prst="rect">
            <a:avLst/>
          </a:prstGeom>
        </p:spPr>
      </p:pic>
      <p:sp>
        <p:nvSpPr>
          <p:cNvPr id="2" name="Title 1"/>
          <p:cNvSpPr>
            <a:spLocks noGrp="1"/>
          </p:cNvSpPr>
          <p:nvPr>
            <p:ph type="title"/>
          </p:nvPr>
        </p:nvSpPr>
        <p:spPr/>
        <p:txBody>
          <a:bodyPr/>
          <a:lstStyle/>
          <a:p>
            <a:r>
              <a:rPr lang="en-US" dirty="0" smtClean="0"/>
              <a:t>“Choice” properties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61</a:t>
            </a:fld>
            <a:endParaRPr lang="en-US"/>
          </a:p>
        </p:txBody>
      </p:sp>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433" y="4580856"/>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5292080" y="4293097"/>
            <a:ext cx="0" cy="720079"/>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V="1">
            <a:off x="2740656" y="4209037"/>
            <a:ext cx="1048976" cy="804139"/>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06547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611560" y="4365104"/>
            <a:ext cx="5257800" cy="123825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Coded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62</a:t>
            </a:fld>
            <a:endParaRPr lang="en-CA"/>
          </a:p>
        </p:txBody>
      </p:sp>
      <p:cxnSp>
        <p:nvCxnSpPr>
          <p:cNvPr id="13" name="Straight Arrow Connector 12"/>
          <p:cNvCxnSpPr/>
          <p:nvPr/>
        </p:nvCxnSpPr>
        <p:spPr bwMode="auto">
          <a:xfrm flipH="1" flipV="1">
            <a:off x="3851920" y="4941168"/>
            <a:ext cx="377179" cy="950706"/>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89" y="5891873"/>
            <a:ext cx="3788217" cy="369332"/>
          </a:xfrm>
          <a:prstGeom prst="rect">
            <a:avLst/>
          </a:prstGeom>
          <a:noFill/>
        </p:spPr>
        <p:txBody>
          <a:bodyPr wrap="none" rtlCol="0">
            <a:spAutoFit/>
          </a:bodyPr>
          <a:lstStyle/>
          <a:p>
            <a:r>
              <a:rPr lang="en-US" dirty="0" smtClean="0"/>
              <a:t>Codes are defined in </a:t>
            </a:r>
            <a:r>
              <a:rPr lang="en-US" i="1" dirty="0" smtClean="0"/>
              <a:t>code systems</a:t>
            </a:r>
            <a:endParaRPr lang="nl-NL" i="1" dirty="0"/>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1976665"/>
            <a:ext cx="2440522" cy="1452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5"/>
          <a:stretch>
            <a:fillRect/>
          </a:stretch>
        </p:blipFill>
        <p:spPr>
          <a:xfrm>
            <a:off x="4230222" y="1976665"/>
            <a:ext cx="3003773" cy="2484602"/>
          </a:xfrm>
          <a:prstGeom prst="rect">
            <a:avLst/>
          </a:prstGeom>
        </p:spPr>
      </p:pic>
    </p:spTree>
    <p:extLst>
      <p:ext uri="{BB962C8B-B14F-4D97-AF65-F5344CB8AC3E}">
        <p14:creationId xmlns:p14="http://schemas.microsoft.com/office/powerpoint/2010/main" val="2971603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en-US" dirty="0"/>
          </a:p>
        </p:txBody>
      </p:sp>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en-US" i="1"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63</a:t>
            </a:fld>
            <a:endParaRPr lang="en-CA"/>
          </a:p>
        </p:txBody>
      </p:sp>
      <p:pic>
        <p:nvPicPr>
          <p:cNvPr id="2050" name="Picture 2"/>
          <p:cNvPicPr>
            <a:picLocks noChangeAspect="1" noChangeArrowheads="1"/>
          </p:cNvPicPr>
          <p:nvPr/>
        </p:nvPicPr>
        <p:blipFill>
          <a:blip r:embed="rId3" cstate="print"/>
          <a:srcRect/>
          <a:stretch>
            <a:fillRect/>
          </a:stretch>
        </p:blipFill>
        <p:spPr bwMode="auto">
          <a:xfrm>
            <a:off x="611560" y="3429000"/>
            <a:ext cx="7704856" cy="3264745"/>
          </a:xfrm>
          <a:prstGeom prst="rect">
            <a:avLst/>
          </a:prstGeom>
          <a:noFill/>
          <a:ln w="9525">
            <a:noFill/>
            <a:miter lim="800000"/>
            <a:headEnd/>
            <a:tailEnd/>
          </a:ln>
        </p:spPr>
      </p:pic>
    </p:spTree>
    <p:extLst>
      <p:ext uri="{BB962C8B-B14F-4D97-AF65-F5344CB8AC3E}">
        <p14:creationId xmlns:p14="http://schemas.microsoft.com/office/powerpoint/2010/main" val="14428013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Administrative Gender value set</a:t>
            </a:r>
            <a:endParaRPr lang="en-US" dirty="0">
              <a:solidFill>
                <a:schemeClr val="bg1"/>
              </a:solidFill>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a:p>
        </p:txBody>
      </p:sp>
      <p:pic>
        <p:nvPicPr>
          <p:cNvPr id="3075" name="Picture 3"/>
          <p:cNvPicPr>
            <a:picLocks noChangeAspect="1" noChangeArrowheads="1"/>
          </p:cNvPicPr>
          <p:nvPr/>
        </p:nvPicPr>
        <p:blipFill>
          <a:blip r:embed="rId3" cstate="print"/>
          <a:srcRect/>
          <a:stretch>
            <a:fillRect/>
          </a:stretch>
        </p:blipFill>
        <p:spPr bwMode="auto">
          <a:xfrm>
            <a:off x="284163" y="488950"/>
            <a:ext cx="8574087" cy="5878513"/>
          </a:xfrm>
          <a:prstGeom prst="rect">
            <a:avLst/>
          </a:prstGeom>
          <a:noFill/>
          <a:ln w="9525">
            <a:noFill/>
            <a:miter lim="800000"/>
            <a:headEnd/>
            <a:tailEnd/>
          </a:ln>
        </p:spPr>
      </p:pic>
      <p:sp>
        <p:nvSpPr>
          <p:cNvPr id="7" name="Oval 6"/>
          <p:cNvSpPr/>
          <p:nvPr/>
        </p:nvSpPr>
        <p:spPr bwMode="auto">
          <a:xfrm>
            <a:off x="2915816" y="476672"/>
            <a:ext cx="2232248"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699792" y="1700808"/>
            <a:ext cx="2448272"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2699792" y="4293096"/>
            <a:ext cx="2232248"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323528" y="1124744"/>
            <a:ext cx="288032" cy="288032"/>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467544" y="4797152"/>
            <a:ext cx="576064" cy="216024"/>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539552" y="2204864"/>
            <a:ext cx="288032" cy="21602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3889878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Goto</a:t>
            </a:r>
            <a:r>
              <a:rPr lang="en-US" dirty="0" smtClean="0"/>
              <a:t> Some interesting </a:t>
            </a:r>
            <a:r>
              <a:rPr lang="en-US" dirty="0" err="1" smtClean="0"/>
              <a:t>valuesets</a:t>
            </a:r>
            <a:r>
              <a:rPr lang="en-US" dirty="0" smtClean="0"/>
              <a:t> to look at them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65</a:t>
            </a:fld>
            <a:endParaRPr lang="en-CA"/>
          </a:p>
        </p:txBody>
      </p:sp>
    </p:spTree>
    <p:extLst>
      <p:ext uri="{BB962C8B-B14F-4D97-AF65-F5344CB8AC3E}">
        <p14:creationId xmlns:p14="http://schemas.microsoft.com/office/powerpoint/2010/main" val="1535030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ValueSet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dirty="0"/>
          </a:p>
        </p:txBody>
      </p:sp>
      <p:pic>
        <p:nvPicPr>
          <p:cNvPr id="4098" name="Picture 2"/>
          <p:cNvPicPr>
            <a:picLocks noChangeAspect="1" noChangeArrowheads="1"/>
          </p:cNvPicPr>
          <p:nvPr/>
        </p:nvPicPr>
        <p:blipFill>
          <a:blip r:embed="rId3" cstate="print"/>
          <a:srcRect/>
          <a:stretch>
            <a:fillRect/>
          </a:stretch>
        </p:blipFill>
        <p:spPr bwMode="auto">
          <a:xfrm>
            <a:off x="827584" y="1412776"/>
            <a:ext cx="7459663" cy="5248275"/>
          </a:xfrm>
          <a:prstGeom prst="rect">
            <a:avLst/>
          </a:prstGeom>
          <a:noFill/>
          <a:ln w="9525">
            <a:noFill/>
            <a:miter lim="800000"/>
            <a:headEnd/>
            <a:tailEnd/>
          </a:ln>
        </p:spPr>
      </p:pic>
      <p:sp>
        <p:nvSpPr>
          <p:cNvPr id="7" name="Rounded Rectangle 6"/>
          <p:cNvSpPr/>
          <p:nvPr/>
        </p:nvSpPr>
        <p:spPr bwMode="auto">
          <a:xfrm>
            <a:off x="5364088" y="2204864"/>
            <a:ext cx="3024336" cy="352839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Arial" charset="0"/>
              </a:rPr>
              <a:t>Expansion</a:t>
            </a:r>
          </a:p>
        </p:txBody>
      </p:sp>
      <p:sp>
        <p:nvSpPr>
          <p:cNvPr id="8" name="Rounded Rectangle 7"/>
          <p:cNvSpPr/>
          <p:nvPr/>
        </p:nvSpPr>
        <p:spPr bwMode="auto">
          <a:xfrm>
            <a:off x="467544" y="1268760"/>
            <a:ext cx="2304256" cy="4032448"/>
          </a:xfrm>
          <a:prstGeom prst="roundRect">
            <a:avLst/>
          </a:prstGeom>
          <a:solidFill>
            <a:srgbClr val="00B0F0">
              <a:alpha val="10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Arial" charset="0"/>
              </a:rPr>
              <a:t>Definition</a:t>
            </a:r>
          </a:p>
        </p:txBody>
      </p:sp>
      <p:sp>
        <p:nvSpPr>
          <p:cNvPr id="9" name="Rounded Rectangle 8"/>
          <p:cNvSpPr/>
          <p:nvPr/>
        </p:nvSpPr>
        <p:spPr bwMode="auto">
          <a:xfrm>
            <a:off x="611560" y="4437112"/>
            <a:ext cx="6192688" cy="2232248"/>
          </a:xfrm>
          <a:prstGeom prst="roundRect">
            <a:avLst/>
          </a:prstGeom>
          <a:solidFill>
            <a:srgbClr val="FFC000">
              <a:alpha val="10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Arial" charset="0"/>
              </a:rPr>
              <a:t>Composition</a:t>
            </a:r>
          </a:p>
        </p:txBody>
      </p:sp>
    </p:spTree>
    <p:extLst>
      <p:ext uri="{BB962C8B-B14F-4D97-AF65-F5344CB8AC3E}">
        <p14:creationId xmlns:p14="http://schemas.microsoft.com/office/powerpoint/2010/main" val="400074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1"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p:cTn id="7" dur="1000" fill="hold"/>
                                        <p:tgtEl>
                                          <p:spTgt spid="8">
                                            <p:bg/>
                                          </p:spTgt>
                                        </p:tgtEl>
                                        <p:attrNameLst>
                                          <p:attrName>ppt_w</p:attrName>
                                        </p:attrNameLst>
                                      </p:cBhvr>
                                      <p:tavLst>
                                        <p:tav tm="0">
                                          <p:val>
                                            <p:strVal val="#ppt_w*0.70"/>
                                          </p:val>
                                        </p:tav>
                                        <p:tav tm="100000">
                                          <p:val>
                                            <p:strVal val="#ppt_w"/>
                                          </p:val>
                                        </p:tav>
                                      </p:tavLst>
                                    </p:anim>
                                    <p:anim calcmode="lin" valueType="num">
                                      <p:cBhvr>
                                        <p:cTn id="8" dur="1000" fill="hold"/>
                                        <p:tgtEl>
                                          <p:spTgt spid="8">
                                            <p:bg/>
                                          </p:spTgt>
                                        </p:tgtEl>
                                        <p:attrNameLst>
                                          <p:attrName>ppt_h</p:attrName>
                                        </p:attrNameLst>
                                      </p:cBhvr>
                                      <p:tavLst>
                                        <p:tav tm="0">
                                          <p:val>
                                            <p:strVal val="#ppt_h"/>
                                          </p:val>
                                        </p:tav>
                                        <p:tav tm="100000">
                                          <p:val>
                                            <p:strVal val="#ppt_h"/>
                                          </p:val>
                                        </p:tav>
                                      </p:tavLst>
                                    </p:anim>
                                    <p:animEffect transition="in" filter="fade">
                                      <p:cBhvr>
                                        <p:cTn id="9" dur="1000"/>
                                        <p:tgtEl>
                                          <p:spTgt spid="8">
                                            <p:bg/>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uiExpand="1" build="allAtOnce"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071" y="1676400"/>
            <a:ext cx="6817087"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Level up: resources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67</a:t>
            </a:fld>
            <a:endParaRPr lang="en-US"/>
          </a:p>
        </p:txBody>
      </p:sp>
      <p:cxnSp>
        <p:nvCxnSpPr>
          <p:cNvPr id="14" name="Straight Arrow Connector 13"/>
          <p:cNvCxnSpPr/>
          <p:nvPr/>
        </p:nvCxnSpPr>
        <p:spPr bwMode="auto">
          <a:xfrm flipH="1">
            <a:off x="3505200" y="838200"/>
            <a:ext cx="2895600" cy="838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a:off x="1447800" y="3048000"/>
            <a:ext cx="4582558" cy="66675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1295400" y="4572000"/>
            <a:ext cx="5410202" cy="609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5123" name="Picture 3"/>
          <p:cNvPicPr>
            <a:picLocks noChangeAspect="1" noChangeArrowheads="1"/>
          </p:cNvPicPr>
          <p:nvPr/>
        </p:nvPicPr>
        <p:blipFill>
          <a:blip r:embed="rId4" cstate="print"/>
          <a:srcRect/>
          <a:stretch>
            <a:fillRect/>
          </a:stretch>
        </p:blipFill>
        <p:spPr bwMode="auto">
          <a:xfrm>
            <a:off x="6172200" y="260648"/>
            <a:ext cx="2971800" cy="1914525"/>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5943600" y="2794620"/>
            <a:ext cx="3200400" cy="1714500"/>
          </a:xfrm>
          <a:prstGeom prst="rect">
            <a:avLst/>
          </a:prstGeom>
          <a:noFill/>
          <a:ln w="9525">
            <a:noFill/>
            <a:miter lim="800000"/>
            <a:headEnd/>
            <a:tailEnd/>
          </a:ln>
        </p:spPr>
      </p:pic>
      <p:pic>
        <p:nvPicPr>
          <p:cNvPr id="5125" name="Picture 5"/>
          <p:cNvPicPr>
            <a:picLocks noChangeAspect="1" noChangeArrowheads="1"/>
          </p:cNvPicPr>
          <p:nvPr/>
        </p:nvPicPr>
        <p:blipFill>
          <a:blip r:embed="rId6" cstate="print"/>
          <a:srcRect/>
          <a:stretch>
            <a:fillRect/>
          </a:stretch>
        </p:blipFill>
        <p:spPr bwMode="auto">
          <a:xfrm>
            <a:off x="5508104" y="5085184"/>
            <a:ext cx="2457450" cy="1314450"/>
          </a:xfrm>
          <a:prstGeom prst="rect">
            <a:avLst/>
          </a:prstGeom>
          <a:noFill/>
          <a:ln w="9525">
            <a:noFill/>
            <a:miter lim="800000"/>
            <a:headEnd/>
            <a:tailEnd/>
          </a:ln>
        </p:spPr>
      </p:pic>
    </p:spTree>
    <p:extLst>
      <p:ext uri="{BB962C8B-B14F-4D97-AF65-F5344CB8AC3E}">
        <p14:creationId xmlns:p14="http://schemas.microsoft.com/office/powerpoint/2010/main" val="39558918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References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68</a:t>
            </a:fld>
            <a:endParaRPr lang="en-US"/>
          </a:p>
        </p:txBody>
      </p:sp>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980" y="4004217"/>
            <a:ext cx="8490548" cy="2108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58998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827584" y="2276872"/>
            <a:ext cx="7812087" cy="2362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140968"/>
            <a:ext cx="7825073" cy="108012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6084168" y="2636912"/>
            <a:ext cx="72008" cy="93610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4355976" y="4005064"/>
            <a:ext cx="1656184" cy="100811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6913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Attendees</a:t>
            </a:r>
            <a:endParaRPr lang="en-US" dirty="0"/>
          </a:p>
        </p:txBody>
      </p:sp>
      <p:sp>
        <p:nvSpPr>
          <p:cNvPr id="8195" name="Rectangle 3"/>
          <p:cNvSpPr>
            <a:spLocks noGrp="1" noChangeArrowheads="1"/>
          </p:cNvSpPr>
          <p:nvPr>
            <p:ph idx="1"/>
          </p:nvPr>
        </p:nvSpPr>
        <p:spPr/>
        <p:txBody>
          <a:bodyPr/>
          <a:lstStyle/>
          <a:p>
            <a:r>
              <a:rPr lang="en-US" dirty="0" smtClean="0"/>
              <a:t>Who is your organization?</a:t>
            </a:r>
          </a:p>
          <a:p>
            <a:r>
              <a:rPr lang="en-US" dirty="0" smtClean="0"/>
              <a:t>What is your role?</a:t>
            </a:r>
          </a:p>
          <a:p>
            <a:r>
              <a:rPr lang="en-US" dirty="0" smtClean="0"/>
              <a:t>HL7 (v2/v3/CDA) background?</a:t>
            </a:r>
          </a:p>
          <a:p>
            <a:r>
              <a:rPr lang="en-US" dirty="0" smtClean="0"/>
              <a:t>How did you hear about FHIR?</a:t>
            </a:r>
          </a:p>
          <a:p>
            <a:r>
              <a:rPr lang="en-US" dirty="0" smtClean="0"/>
              <a:t>How familiar are you with FHIR?</a:t>
            </a:r>
          </a:p>
          <a:p>
            <a:r>
              <a:rPr lang="en-US" dirty="0" smtClean="0"/>
              <a:t>What is the </a:t>
            </a:r>
            <a:r>
              <a:rPr lang="en-US" b="1" dirty="0" smtClean="0"/>
              <a:t>one</a:t>
            </a:r>
            <a:r>
              <a:rPr lang="en-US" dirty="0" smtClean="0"/>
              <a:t> thing that will make the next two days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pPr/>
              <a:t>7</a:t>
            </a:fld>
            <a:endParaRPr lang="en-US" dirty="0"/>
          </a:p>
        </p:txBody>
      </p:sp>
    </p:spTree>
    <p:extLst>
      <p:ext uri="{BB962C8B-B14F-4D97-AF65-F5344CB8AC3E}">
        <p14:creationId xmlns:p14="http://schemas.microsoft.com/office/powerpoint/2010/main" val="30058927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pic>
        <p:nvPicPr>
          <p:cNvPr id="6" name="Picture 2"/>
          <p:cNvPicPr>
            <a:picLocks noChangeAspect="1" noChangeArrowheads="1"/>
          </p:cNvPicPr>
          <p:nvPr/>
        </p:nvPicPr>
        <p:blipFill>
          <a:blip r:embed="rId3" cstate="print"/>
          <a:srcRect/>
          <a:stretch>
            <a:fillRect/>
          </a:stretch>
        </p:blipFill>
        <p:spPr bwMode="auto">
          <a:xfrm>
            <a:off x="395536" y="1840451"/>
            <a:ext cx="8379473" cy="3172726"/>
          </a:xfrm>
          <a:prstGeom prst="rect">
            <a:avLst/>
          </a:prstGeom>
          <a:noFill/>
          <a:ln w="9525">
            <a:noFill/>
            <a:miter lim="800000"/>
            <a:headEnd/>
            <a:tailEnd/>
          </a:ln>
        </p:spPr>
      </p:pic>
    </p:spTree>
    <p:extLst>
      <p:ext uri="{BB962C8B-B14F-4D97-AF65-F5344CB8AC3E}">
        <p14:creationId xmlns:p14="http://schemas.microsoft.com/office/powerpoint/2010/main" val="4258241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71</a:t>
            </a:fld>
            <a:endParaRPr lang="en-CA"/>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8944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data model (simplified!)</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72</a:t>
            </a:fld>
            <a:endParaRPr lang="en-US"/>
          </a:p>
        </p:txBody>
      </p:sp>
      <p:sp>
        <p:nvSpPr>
          <p:cNvPr id="13" name="Rectangle 12"/>
          <p:cNvSpPr/>
          <p:nvPr/>
        </p:nvSpPr>
        <p:spPr bwMode="auto">
          <a:xfrm>
            <a:off x="533400" y="2295525"/>
            <a:ext cx="3581400" cy="27336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Resources</a:t>
            </a:r>
          </a:p>
        </p:txBody>
      </p:sp>
      <p:sp>
        <p:nvSpPr>
          <p:cNvPr id="22" name="Rectangle 21"/>
          <p:cNvSpPr/>
          <p:nvPr/>
        </p:nvSpPr>
        <p:spPr bwMode="auto">
          <a:xfrm>
            <a:off x="2238375" y="2405063"/>
            <a:ext cx="1724025"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28" name="Rectangle 27"/>
          <p:cNvSpPr/>
          <p:nvPr/>
        </p:nvSpPr>
        <p:spPr bwMode="auto">
          <a:xfrm>
            <a:off x="2238375" y="3276600"/>
            <a:ext cx="1724025" cy="15240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72" name="Rectangle 71"/>
          <p:cNvSpPr/>
          <p:nvPr/>
        </p:nvSpPr>
        <p:spPr bwMode="auto">
          <a:xfrm>
            <a:off x="2370731" y="3849290"/>
            <a:ext cx="1439269"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28" idx="3"/>
            <a:endCxn id="19" idx="1"/>
          </p:cNvCxnSpPr>
          <p:nvPr/>
        </p:nvCxnSpPr>
        <p:spPr bwMode="auto">
          <a:xfrm flipV="1">
            <a:off x="3962400" y="2820590"/>
            <a:ext cx="6858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smtClean="0"/>
              <a:t>use</a:t>
            </a:r>
            <a:endParaRPr lang="nl-NL" dirty="0"/>
          </a:p>
        </p:txBody>
      </p:sp>
      <p:cxnSp>
        <p:nvCxnSpPr>
          <p:cNvPr id="32" name="Straight Arrow Connector 31"/>
          <p:cNvCxnSpPr>
            <a:stCxn id="28" idx="3"/>
            <a:endCxn id="16" idx="1"/>
          </p:cNvCxnSpPr>
          <p:nvPr/>
        </p:nvCxnSpPr>
        <p:spPr bwMode="auto">
          <a:xfrm>
            <a:off x="3962400" y="4038600"/>
            <a:ext cx="9735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smtClean="0"/>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smtClean="0"/>
              <a:t>use</a:t>
            </a:r>
            <a:endParaRPr lang="nl-NL" dirty="0"/>
          </a:p>
        </p:txBody>
      </p:sp>
      <p:sp>
        <p:nvSpPr>
          <p:cNvPr id="20" name="Rectangle 19"/>
          <p:cNvSpPr/>
          <p:nvPr/>
        </p:nvSpPr>
        <p:spPr bwMode="auto">
          <a:xfrm>
            <a:off x="609601" y="4001690"/>
            <a:ext cx="1476374"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23" name="Rectangle 22"/>
          <p:cNvSpPr/>
          <p:nvPr/>
        </p:nvSpPr>
        <p:spPr bwMode="auto">
          <a:xfrm>
            <a:off x="611561" y="2405063"/>
            <a:ext cx="1440160"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Metadata</a:t>
            </a:r>
          </a:p>
        </p:txBody>
      </p:sp>
    </p:spTree>
    <p:extLst>
      <p:ext uri="{BB962C8B-B14F-4D97-AF65-F5344CB8AC3E}">
        <p14:creationId xmlns:p14="http://schemas.microsoft.com/office/powerpoint/2010/main" val="41584127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Content Placeholder 2"/>
          <p:cNvSpPr>
            <a:spLocks noGrp="1"/>
          </p:cNvSpPr>
          <p:nvPr>
            <p:ph idx="1"/>
          </p:nvPr>
        </p:nvSpPr>
        <p:spPr/>
        <p:txBody>
          <a:bodyPr/>
          <a:lstStyle/>
          <a:p>
            <a:pPr algn="ctr"/>
            <a:r>
              <a:rPr lang="en-US" sz="3600" dirty="0" smtClean="0">
                <a:latin typeface="+mj-lt"/>
              </a:rPr>
              <a:t>Build a resource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14837163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patient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74</a:t>
            </a:fld>
            <a:endParaRPr lang="en-CA"/>
          </a:p>
        </p:txBody>
      </p:sp>
      <p:sp>
        <p:nvSpPr>
          <p:cNvPr id="4" name="Text Placeholder 3"/>
          <p:cNvSpPr>
            <a:spLocks noGrp="1"/>
          </p:cNvSpPr>
          <p:nvPr>
            <p:ph type="body" idx="4294967295"/>
          </p:nvPr>
        </p:nvSpPr>
        <p:spPr/>
        <p:txBody>
          <a:bodyPr/>
          <a:lstStyle/>
          <a:p>
            <a:r>
              <a:rPr lang="en-US" dirty="0" smtClean="0"/>
              <a:t>Following data:</a:t>
            </a:r>
          </a:p>
          <a:p>
            <a:pPr lvl="1"/>
            <a:r>
              <a:rPr lang="en-US" sz="2400" dirty="0" smtClean="0"/>
              <a:t>Donald Duck, male, born June 9, 1934</a:t>
            </a:r>
          </a:p>
          <a:p>
            <a:pPr lvl="1"/>
            <a:r>
              <a:rPr lang="en-US" sz="2400" dirty="0" smtClean="0"/>
              <a:t>1 407-939-6244, d.duck@disney.com</a:t>
            </a:r>
          </a:p>
          <a:p>
            <a:pPr lvl="1"/>
            <a:r>
              <a:rPr lang="en-US" sz="2400" dirty="0" smtClean="0"/>
              <a:t>SSN: 123 456 789</a:t>
            </a:r>
          </a:p>
          <a:p>
            <a:pPr lvl="1"/>
            <a:r>
              <a:rPr lang="en-US" sz="2400" dirty="0" smtClean="0"/>
              <a:t>Next of kin: Daisy</a:t>
            </a:r>
          </a:p>
          <a:p>
            <a:pPr lvl="1"/>
            <a:r>
              <a:rPr lang="en-US" sz="2400" dirty="0" smtClean="0"/>
              <a:t>Other elements as you see fit</a:t>
            </a:r>
          </a:p>
          <a:p>
            <a:pPr lvl="0"/>
            <a:r>
              <a:rPr lang="en-US" dirty="0" smtClean="0"/>
              <a:t>Bonus points:</a:t>
            </a:r>
          </a:p>
          <a:p>
            <a:pPr lvl="1"/>
            <a:r>
              <a:rPr lang="en-US" sz="2400" dirty="0" smtClean="0"/>
              <a:t>Primary physician: Patricia Primary </a:t>
            </a:r>
          </a:p>
          <a:p>
            <a:pPr lvl="1"/>
            <a:r>
              <a:rPr lang="en-US" sz="2400" dirty="0" smtClean="0"/>
              <a:t>Include a</a:t>
            </a:r>
            <a:r>
              <a:rPr lang="en-US" sz="2400" baseline="0" dirty="0" smtClean="0"/>
              <a:t> picture</a:t>
            </a:r>
          </a:p>
          <a:p>
            <a:pPr lvl="1"/>
            <a:r>
              <a:rPr lang="en-US" sz="2400" dirty="0" smtClean="0"/>
              <a:t>XML &amp; JSON</a:t>
            </a:r>
          </a:p>
        </p:txBody>
      </p:sp>
    </p:spTree>
    <p:extLst>
      <p:ext uri="{BB962C8B-B14F-4D97-AF65-F5344CB8AC3E}">
        <p14:creationId xmlns:p14="http://schemas.microsoft.com/office/powerpoint/2010/main" val="2996428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r>
              <a:rPr lang="en-US" baseline="0" dirty="0" smtClean="0"/>
              <a:t> </a:t>
            </a:r>
            <a:r>
              <a:rPr lang="en-US" dirty="0" smtClean="0"/>
              <a:t>Review</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75</a:t>
            </a:fld>
            <a:endParaRPr lang="en-CA"/>
          </a:p>
        </p:txBody>
      </p:sp>
      <p:sp>
        <p:nvSpPr>
          <p:cNvPr id="4" name="Text Placeholder 3"/>
          <p:cNvSpPr>
            <a:spLocks noGrp="1"/>
          </p:cNvSpPr>
          <p:nvPr>
            <p:ph type="body" idx="4294967295"/>
          </p:nvPr>
        </p:nvSpPr>
        <p:spPr/>
        <p:txBody>
          <a:bodyPr/>
          <a:lstStyle/>
          <a:p>
            <a:r>
              <a:rPr lang="en-US" dirty="0" smtClean="0"/>
              <a:t>Did everyone include narrative?</a:t>
            </a:r>
          </a:p>
          <a:p>
            <a:r>
              <a:rPr lang="en-US" dirty="0" smtClean="0"/>
              <a:t>Anyone include species?</a:t>
            </a:r>
          </a:p>
          <a:p>
            <a:r>
              <a:rPr lang="en-US" dirty="0" smtClean="0"/>
              <a:t>How did you handle “next of kin”?  Primary physician?</a:t>
            </a:r>
          </a:p>
          <a:p>
            <a:r>
              <a:rPr lang="en-US" dirty="0" smtClean="0"/>
              <a:t>Did you put spaces in </a:t>
            </a:r>
            <a:r>
              <a:rPr lang="en-US" smtClean="0"/>
              <a:t>your SSN</a:t>
            </a:r>
            <a:r>
              <a:rPr lang="en-US" dirty="0" smtClean="0"/>
              <a:t>?</a:t>
            </a:r>
          </a:p>
        </p:txBody>
      </p:sp>
    </p:spTree>
    <p:extLst>
      <p:ext uri="{BB962C8B-B14F-4D97-AF65-F5344CB8AC3E}">
        <p14:creationId xmlns:p14="http://schemas.microsoft.com/office/powerpoint/2010/main" val="41788615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Resources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76</a:t>
            </a:fld>
            <a:endParaRPr lang="en-CA"/>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007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4879505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p:txBody>
          <a:bodyPr/>
          <a:lstStyle/>
          <a:p>
            <a:r>
              <a:rPr lang="en-US" dirty="0" smtClean="0"/>
              <a:t>“</a:t>
            </a:r>
            <a:r>
              <a:rPr lang="en-US" dirty="0" err="1" smtClean="0"/>
              <a:t>REpresentational</a:t>
            </a:r>
            <a:r>
              <a:rPr lang="en-US" dirty="0" smtClean="0"/>
              <a:t> State Transfer”</a:t>
            </a:r>
          </a:p>
          <a:p>
            <a:r>
              <a:rPr lang="en-US" dirty="0" smtClean="0"/>
              <a:t>Represent your data as “resources”</a:t>
            </a:r>
          </a:p>
          <a:p>
            <a:r>
              <a:rPr lang="en-US" dirty="0" smtClean="0"/>
              <a:t>Make “Resources” URI addressable</a:t>
            </a:r>
          </a:p>
          <a:p>
            <a:r>
              <a:rPr lang="en-US" dirty="0" smtClean="0"/>
              <a:t>Use HTTP to do CRUD operations</a:t>
            </a:r>
          </a:p>
          <a:p>
            <a:r>
              <a:rPr lang="en-US" dirty="0" smtClean="0"/>
              <a:t>Resources may be exchanged using different representations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78</a:t>
            </a:fld>
            <a:endParaRPr lang="en-US"/>
          </a:p>
        </p:txBody>
      </p:sp>
    </p:spTree>
    <p:extLst>
      <p:ext uri="{BB962C8B-B14F-4D97-AF65-F5344CB8AC3E}">
        <p14:creationId xmlns:p14="http://schemas.microsoft.com/office/powerpoint/2010/main" val="39217761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REST?</a:t>
            </a:r>
            <a:endParaRPr lang="en-US" dirty="0"/>
          </a:p>
        </p:txBody>
      </p:sp>
      <p:sp>
        <p:nvSpPr>
          <p:cNvPr id="3" name="Content Placeholder 2"/>
          <p:cNvSpPr>
            <a:spLocks noGrp="1"/>
          </p:cNvSpPr>
          <p:nvPr>
            <p:ph idx="1"/>
          </p:nvPr>
        </p:nvSpPr>
        <p:spPr/>
        <p:txBody>
          <a:bodyPr/>
          <a:lstStyle/>
          <a:p>
            <a:r>
              <a:rPr lang="en-US" dirty="0" smtClean="0"/>
              <a:t>Loose coupling</a:t>
            </a:r>
          </a:p>
          <a:p>
            <a:pPr lvl="1"/>
            <a:r>
              <a:rPr lang="en-US" dirty="0" smtClean="0"/>
              <a:t>Servers &amp; clients can evolve independently</a:t>
            </a:r>
          </a:p>
          <a:p>
            <a:r>
              <a:rPr lang="en-US" dirty="0" smtClean="0"/>
              <a:t>Simple, fixed API</a:t>
            </a:r>
          </a:p>
          <a:p>
            <a:r>
              <a:rPr lang="en-US" dirty="0" smtClean="0"/>
              <a:t>Stateless – simplifies coding</a:t>
            </a:r>
          </a:p>
          <a:p>
            <a:r>
              <a:rPr lang="en-US" dirty="0" smtClean="0"/>
              <a:t>Id = URI makes distributed architecture easy</a:t>
            </a:r>
          </a:p>
          <a:p>
            <a:r>
              <a:rPr lang="en-US" dirty="0" smtClean="0"/>
              <a:t>Leverages web technology stack</a:t>
            </a:r>
          </a:p>
          <a:p>
            <a:pPr lvl="1"/>
            <a:r>
              <a:rPr lang="en-US" dirty="0" smtClean="0"/>
              <a:t>TLS, OAuth, etc.</a:t>
            </a:r>
          </a:p>
          <a:p>
            <a:r>
              <a:rPr lang="en-US" dirty="0" smtClean="0"/>
              <a:t>Scales well (the whole internet)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a:p>
        </p:txBody>
      </p:sp>
    </p:spTree>
    <p:extLst>
      <p:ext uri="{BB962C8B-B14F-4D97-AF65-F5344CB8AC3E}">
        <p14:creationId xmlns:p14="http://schemas.microsoft.com/office/powerpoint/2010/main" val="454925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Plans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Client/Server/Both/Neither?</a:t>
            </a:r>
            <a:endParaRPr lang="en-US" sz="3100" dirty="0" smtClean="0">
              <a:effectLst/>
            </a:endParaRPr>
          </a:p>
          <a:p>
            <a:r>
              <a:rPr lang="en-US" dirty="0" smtClean="0"/>
              <a:t>Type of application?</a:t>
            </a:r>
          </a:p>
          <a:p>
            <a:r>
              <a:rPr lang="en-US" dirty="0" smtClean="0"/>
              <a:t>REST, Messaging, Documents, Services?</a:t>
            </a:r>
          </a:p>
          <a:p>
            <a:r>
              <a:rPr lang="en-US" dirty="0" smtClean="0"/>
              <a:t>Resources of interest?</a:t>
            </a:r>
          </a:p>
          <a:p>
            <a:r>
              <a:rPr lang="en-US" dirty="0" smtClean="0"/>
              <a:t>Platform of choice (.NET, Java, Ruby, …)?</a:t>
            </a:r>
          </a:p>
          <a:p>
            <a:r>
              <a:rPr lang="en-US" dirty="0" smtClean="0"/>
              <a:t>Familiar with HTTP, XML, JSON, REST?</a:t>
            </a:r>
          </a:p>
          <a:p>
            <a:r>
              <a:rPr lang="en-US" dirty="0" smtClean="0"/>
              <a:t>Persistence technologies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3263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with REST</a:t>
            </a:r>
            <a:endParaRPr lang="en-US" dirty="0"/>
          </a:p>
        </p:txBody>
      </p:sp>
      <p:sp>
        <p:nvSpPr>
          <p:cNvPr id="3" name="Content Placeholder 2"/>
          <p:cNvSpPr>
            <a:spLocks noGrp="1"/>
          </p:cNvSpPr>
          <p:nvPr>
            <p:ph idx="1"/>
          </p:nvPr>
        </p:nvSpPr>
        <p:spPr/>
        <p:txBody>
          <a:bodyPr/>
          <a:lstStyle/>
          <a:p>
            <a:r>
              <a:rPr lang="en-US" dirty="0" smtClean="0"/>
              <a:t>REST isn’t ideal for every use-case</a:t>
            </a:r>
          </a:p>
          <a:p>
            <a:pPr lvl="1"/>
            <a:r>
              <a:rPr lang="en-US" dirty="0" smtClean="0"/>
              <a:t>Doesn’t handle transactions well</a:t>
            </a:r>
          </a:p>
          <a:p>
            <a:pPr lvl="1"/>
            <a:r>
              <a:rPr lang="en-US" dirty="0" smtClean="0"/>
              <a:t>Orchestration is handled by client</a:t>
            </a:r>
          </a:p>
          <a:p>
            <a:pPr lvl="2"/>
            <a:r>
              <a:rPr lang="en-US" dirty="0" smtClean="0"/>
              <a:t>requires server trusts client to do what’s needed</a:t>
            </a:r>
          </a:p>
          <a:p>
            <a:pPr lvl="1"/>
            <a:r>
              <a:rPr lang="en-US" dirty="0" smtClean="0"/>
              <a:t>Security (authorization) model is still maturing</a:t>
            </a:r>
          </a:p>
          <a:p>
            <a:pPr lvl="1"/>
            <a:r>
              <a:rPr lang="en-US" dirty="0" smtClean="0"/>
              <a:t>Can be verbose when manipulating lots of records</a:t>
            </a:r>
          </a:p>
          <a:p>
            <a:r>
              <a:rPr lang="en-US" dirty="0" smtClean="0"/>
              <a:t>Remember that REST is a FHIR option, not a requirement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a:p>
        </p:txBody>
      </p:sp>
    </p:spTree>
    <p:extLst>
      <p:ext uri="{BB962C8B-B14F-4D97-AF65-F5344CB8AC3E}">
        <p14:creationId xmlns:p14="http://schemas.microsoft.com/office/powerpoint/2010/main" val="18457107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 quick GET</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smtClean="0"/>
              <a:t>Content-Type: </a:t>
            </a:r>
            <a:r>
              <a:rPr lang="en-US" sz="1800" b="1" dirty="0" smtClean="0"/>
              <a:t>application/</a:t>
            </a:r>
            <a:r>
              <a:rPr lang="en-US" sz="1800" b="1" dirty="0" err="1" smtClean="0"/>
              <a:t>xml+fhir;charset</a:t>
            </a:r>
            <a:r>
              <a:rPr lang="en-US" sz="1800" b="1" dirty="0" smtClean="0"/>
              <a:t>=utf-8</a:t>
            </a:r>
          </a:p>
          <a:p>
            <a:r>
              <a:rPr lang="en-US" sz="1800" dirty="0" smtClean="0"/>
              <a:t>Content-Length: 787</a:t>
            </a:r>
          </a:p>
          <a:p>
            <a:r>
              <a:rPr lang="en-US" sz="1800" dirty="0" smtClean="0"/>
              <a:t>Content-Location: </a:t>
            </a:r>
          </a:p>
          <a:p>
            <a:r>
              <a:rPr lang="en-US" sz="1800" dirty="0" smtClean="0"/>
              <a:t>  http://fhir.furore.com/fhir/Patient/1/_history/1</a:t>
            </a:r>
          </a:p>
          <a:p>
            <a:r>
              <a:rPr lang="en-US" sz="1800" dirty="0" smtClean="0"/>
              <a:t>Last-Modified: Tue, 29 May 2012 23:45:32 GMT</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81</a:t>
            </a:fld>
            <a:endParaRPr lang="en-US"/>
          </a:p>
        </p:txBody>
      </p:sp>
      <p:sp>
        <p:nvSpPr>
          <p:cNvPr id="7" name="Rectangle 6"/>
          <p:cNvSpPr/>
          <p:nvPr/>
        </p:nvSpPr>
        <p:spPr>
          <a:xfrm>
            <a:off x="609600" y="4724400"/>
            <a:ext cx="7924800" cy="2046714"/>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en-CA" sz="1000" dirty="0" smtClean="0">
                <a:latin typeface="Courier New" pitchFamily="49" charset="0"/>
                <a:cs typeface="Courier New" pitchFamily="49" charset="0"/>
              </a:rPr>
              <a:t>&lt;Patient </a:t>
            </a:r>
            <a:r>
              <a:rPr lang="en-CA" sz="1000" dirty="0" err="1" smtClean="0">
                <a:latin typeface="Courier New" pitchFamily="49" charset="0"/>
                <a:cs typeface="Courier New" pitchFamily="49" charset="0"/>
              </a:rPr>
              <a:t>xmlns</a:t>
            </a:r>
            <a:r>
              <a:rPr lang="en-CA" sz="1000" dirty="0" smtClean="0">
                <a:latin typeface="Courier New" pitchFamily="49" charset="0"/>
                <a:cs typeface="Courier New" pitchFamily="49" charset="0"/>
              </a:rPr>
              <a:t>="http://hl7.org/fhir"&gt;&lt;id value="1"/&gt;&lt;meta&gt;&lt;</a:t>
            </a:r>
            <a:r>
              <a:rPr lang="en-CA" sz="1000" dirty="0" err="1" smtClean="0">
                <a:latin typeface="Courier New" pitchFamily="49" charset="0"/>
                <a:cs typeface="Courier New" pitchFamily="49" charset="0"/>
              </a:rPr>
              <a:t>lastUpdated</a:t>
            </a:r>
            <a:r>
              <a:rPr lang="en-CA" sz="1000" dirty="0" smtClean="0">
                <a:latin typeface="Courier New" pitchFamily="49" charset="0"/>
                <a:cs typeface="Courier New" pitchFamily="49" charset="0"/>
              </a:rPr>
              <a:t> value="2012-05-29T23:45:32Z"/&gt;&lt;/meta&gt;&lt;text&gt;&lt;status value="generated"/&gt;&lt;</a:t>
            </a:r>
            <a:r>
              <a:rPr lang="en-CA" sz="1000" dirty="0" err="1" smtClean="0">
                <a:latin typeface="Courier New" pitchFamily="49" charset="0"/>
                <a:cs typeface="Courier New" pitchFamily="49" charset="0"/>
              </a:rPr>
              <a:t>xhtml:div</a:t>
            </a:r>
            <a:r>
              <a:rPr lang="en-CA" sz="1000" dirty="0" smtClean="0">
                <a:latin typeface="Courier New" pitchFamily="49" charset="0"/>
                <a:cs typeface="Courier New" pitchFamily="49" charset="0"/>
              </a:rPr>
              <a:t> </a:t>
            </a:r>
            <a:r>
              <a:rPr lang="en-CA" sz="1000" dirty="0" err="1" smtClean="0">
                <a:latin typeface="Courier New" pitchFamily="49" charset="0"/>
                <a:cs typeface="Courier New" pitchFamily="49" charset="0"/>
              </a:rPr>
              <a:t>xmlns:xhtml</a:t>
            </a:r>
            <a:r>
              <a:rPr lang="en-CA" sz="1000" dirty="0" smtClean="0">
                <a:latin typeface="Courier New" pitchFamily="49" charset="0"/>
                <a:cs typeface="Courier New" pitchFamily="49" charset="0"/>
              </a:rPr>
              <a:t>= "http://www.w3.org/1999/xhtml"&gt;Everywoman, Eve. SSN:444222222&lt;/</a:t>
            </a:r>
            <a:r>
              <a:rPr lang="en-CA" sz="1000" dirty="0" err="1" smtClean="0">
                <a:latin typeface="Courier New" pitchFamily="49" charset="0"/>
                <a:cs typeface="Courier New" pitchFamily="49" charset="0"/>
              </a:rPr>
              <a:t>xhtml:div</a:t>
            </a:r>
            <a:r>
              <a:rPr lang="en-CA" sz="1000" dirty="0" smtClean="0">
                <a:latin typeface="Courier New" pitchFamily="49" charset="0"/>
                <a:cs typeface="Courier New" pitchFamily="49" charset="0"/>
              </a:rPr>
              <a:t>&gt;&lt;/text&gt;&lt;identifier&gt;&lt;type&gt; &lt;coding&gt;&lt;system value="http://hl7.org/fhir/v2/0203"/&gt;&lt;code value="SS"/&gt;&lt;/coding&gt;&lt;/type&gt;&lt;system value="http://hl7.org/fhir/sid/us-ssn"/&gt;&lt;value value="444222222"/&gt;&lt;/identifier&gt;&lt;name&gt;&lt;use value= "official"/&gt;&lt;family value="Everywoman"/&gt;&lt;given value="Eve"/&gt;&lt;/name&gt;&lt;telecom&gt;&lt;system value="phone"/&gt; &lt;value </a:t>
            </a:r>
            <a:r>
              <a:rPr lang="en-CA" sz="1000" dirty="0" err="1" smtClean="0">
                <a:latin typeface="Courier New" pitchFamily="49" charset="0"/>
                <a:cs typeface="Courier New" pitchFamily="49" charset="0"/>
              </a:rPr>
              <a:t>value</a:t>
            </a:r>
            <a:r>
              <a:rPr lang="en-CA" sz="1000" dirty="0" smtClean="0">
                <a:latin typeface="Courier New" pitchFamily="49" charset="0"/>
                <a:cs typeface="Courier New" pitchFamily="49" charset="0"/>
              </a:rPr>
              <a:t>="555-555-2003"/&gt;&lt;use value="work"/&gt;&lt;/telecom&gt;&lt;gender value="female" /&gt;&lt;</a:t>
            </a:r>
            <a:r>
              <a:rPr lang="en-CA" sz="1000" dirty="0" err="1" smtClean="0">
                <a:latin typeface="Courier New" pitchFamily="49" charset="0"/>
                <a:cs typeface="Courier New" pitchFamily="49" charset="0"/>
              </a:rPr>
              <a:t>birthDate</a:t>
            </a:r>
            <a:r>
              <a:rPr lang="en-CA" sz="1000" dirty="0" smtClean="0">
                <a:latin typeface="Courier New" pitchFamily="49" charset="0"/>
                <a:cs typeface="Courier New" pitchFamily="49" charset="0"/>
              </a:rPr>
              <a:t> value="1973-05-31"/&gt;&lt;address&gt;&lt;use value="home"/&gt;&lt;line value="2222 Home Street"/&gt;&lt;/address&gt; &lt;</a:t>
            </a:r>
            <a:r>
              <a:rPr lang="en-CA" sz="1000" dirty="0" err="1" smtClean="0">
                <a:latin typeface="Courier New" pitchFamily="49" charset="0"/>
                <a:cs typeface="Courier New" pitchFamily="49" charset="0"/>
              </a:rPr>
              <a:t>managingOrganization</a:t>
            </a:r>
            <a:r>
              <a:rPr lang="en-CA" sz="1000" dirty="0" smtClean="0">
                <a:latin typeface="Courier New" pitchFamily="49" charset="0"/>
                <a:cs typeface="Courier New" pitchFamily="49" charset="0"/>
              </a:rPr>
              <a:t>&gt;&lt;reference value="Organization/hl7"/&gt;&lt;/</a:t>
            </a:r>
            <a:r>
              <a:rPr lang="en-CA" sz="1000" dirty="0" err="1" smtClean="0">
                <a:latin typeface="Courier New" pitchFamily="49" charset="0"/>
                <a:cs typeface="Courier New" pitchFamily="49" charset="0"/>
              </a:rPr>
              <a:t>managingOrganization</a:t>
            </a:r>
            <a:r>
              <a:rPr lang="en-CA" sz="1000" dirty="0" smtClean="0">
                <a:latin typeface="Courier New" pitchFamily="49" charset="0"/>
                <a:cs typeface="Courier New" pitchFamily="49" charset="0"/>
              </a:rPr>
              <a:t>&gt;&lt;active value="true"/&gt;&lt;/Patient&gt;</a:t>
            </a:r>
            <a:endParaRPr lang="nl-NL" sz="1000" dirty="0" smtClean="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5796136" y="4365104"/>
            <a:ext cx="1440160" cy="461392"/>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20272" y="3645024"/>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UTF-8</a:t>
            </a:r>
            <a:r>
              <a:rPr kumimoji="0" lang="en-US" sz="1800" b="0" i="0" u="none" strike="noStrike" cap="none" normalizeH="0" dirty="0" smtClean="0">
                <a:ln>
                  <a:noFill/>
                </a:ln>
                <a:solidFill>
                  <a:schemeClr val="bg1"/>
                </a:solidFill>
                <a:effectLst/>
                <a:latin typeface="Arial" charset="0"/>
              </a:rPr>
              <a:t> encoded</a:t>
            </a:r>
            <a:endParaRPr kumimoji="0" lang="en-US" sz="1800" b="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See the</a:t>
            </a:r>
            <a:r>
              <a:rPr kumimoji="0" lang="en-US" sz="1800" b="0" i="0" u="none" strike="noStrike" cap="none" normalizeH="0" dirty="0" smtClean="0">
                <a:ln>
                  <a:noFill/>
                </a:ln>
                <a:solidFill>
                  <a:schemeClr val="bg1"/>
                </a:solidFill>
                <a:effectLst/>
                <a:latin typeface="Arial" charset="0"/>
              </a:rPr>
              <a:t> </a:t>
            </a:r>
            <a:r>
              <a:rPr kumimoji="0" lang="en-US" sz="1800" b="0" i="0" u="none" strike="noStrike" cap="none" normalizeH="0" baseline="0" dirty="0" smtClean="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HTTP</a:t>
            </a:r>
            <a:r>
              <a:rPr kumimoji="0" lang="en-US" sz="1800" b="0" i="0" u="none" strike="noStrike" cap="none" normalizeH="0" dirty="0" smtClean="0">
                <a:ln>
                  <a:noFill/>
                </a:ln>
                <a:solidFill>
                  <a:schemeClr val="bg1"/>
                </a:solidFill>
                <a:effectLst/>
                <a:latin typeface="Arial" charset="0"/>
              </a:rPr>
              <a:t> </a:t>
            </a:r>
            <a:r>
              <a:rPr lang="en-US" dirty="0" smtClean="0">
                <a:solidFill>
                  <a:schemeClr val="bg1"/>
                </a:solidFill>
              </a:rPr>
              <a:t>Verb + path</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41533242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Resource’s identity</a:t>
            </a:r>
            <a:endParaRPr lang="en-US" dirty="0"/>
          </a:p>
        </p:txBody>
      </p:sp>
      <p:sp>
        <p:nvSpPr>
          <p:cNvPr id="3" name="Content Placeholder 2"/>
          <p:cNvSpPr>
            <a:spLocks noGrp="1"/>
          </p:cNvSpPr>
          <p:nvPr>
            <p:ph idx="1"/>
          </p:nvPr>
        </p:nvSpPr>
        <p:spPr/>
        <p:txBody>
          <a:bodyPr/>
          <a:lstStyle/>
          <a:p>
            <a:r>
              <a:rPr lang="en-US" dirty="0" smtClean="0"/>
              <a:t>In fact: a URL</a:t>
            </a:r>
          </a:p>
          <a:p>
            <a:pPr lvl="1"/>
            <a:endParaRPr lang="en-US" dirty="0" smtClean="0"/>
          </a:p>
          <a:p>
            <a:pPr lvl="1"/>
            <a:r>
              <a:rPr lang="en-US" b="1" dirty="0" smtClean="0">
                <a:latin typeface="Courier New" pitchFamily="49" charset="0"/>
                <a:cs typeface="Courier New" pitchFamily="49" charset="0"/>
              </a:rPr>
              <a:t>https://server.org/fhir/Patient/1</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82</a:t>
            </a:fld>
            <a:endParaRPr lang="en-US"/>
          </a:p>
        </p:txBody>
      </p:sp>
      <p:sp>
        <p:nvSpPr>
          <p:cNvPr id="6" name="Left Brace 5"/>
          <p:cNvSpPr/>
          <p:nvPr/>
        </p:nvSpPr>
        <p:spPr bwMode="auto">
          <a:xfrm rot="16200000">
            <a:off x="4076699"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668317"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456617"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5539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885116"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72491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p14="http://schemas.microsoft.com/office/powerpoint/2010/main" val="26365975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metadata</a:t>
            </a:r>
            <a:endParaRPr lang="en-US" dirty="0"/>
          </a:p>
        </p:txBody>
      </p:sp>
      <p:sp>
        <p:nvSpPr>
          <p:cNvPr id="5" name="Rectangle 4"/>
          <p:cNvSpPr/>
          <p:nvPr/>
        </p:nvSpPr>
        <p:spPr bwMode="auto">
          <a:xfrm>
            <a:off x="1043608" y="1895548"/>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3" name="TextBox 2"/>
          <p:cNvSpPr txBox="1"/>
          <p:nvPr/>
        </p:nvSpPr>
        <p:spPr>
          <a:xfrm>
            <a:off x="3657600" y="1900097"/>
            <a:ext cx="4980915" cy="1200329"/>
          </a:xfrm>
          <a:prstGeom prst="rect">
            <a:avLst/>
          </a:prstGeom>
          <a:noFill/>
        </p:spPr>
        <p:txBody>
          <a:bodyPr wrap="none" rtlCol="0">
            <a:spAutoFit/>
          </a:bodyPr>
          <a:lstStyle/>
          <a:p>
            <a:r>
              <a:rPr lang="en-US" i="1" dirty="0" smtClean="0"/>
              <a:t>REST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4" name="TextBox 3"/>
          <p:cNvSpPr txBox="1"/>
          <p:nvPr/>
        </p:nvSpPr>
        <p:spPr>
          <a:xfrm>
            <a:off x="3857600" y="3200400"/>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
        <p:nvSpPr>
          <p:cNvPr id="9" name="Flowchart: Card 8"/>
          <p:cNvSpPr/>
          <p:nvPr/>
        </p:nvSpPr>
        <p:spPr bwMode="auto">
          <a:xfrm>
            <a:off x="1600200" y="4780914"/>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267744" y="4149080"/>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2" cstate="print"/>
          <a:srcRect/>
          <a:stretch>
            <a:fillRect/>
          </a:stretch>
        </p:blipFill>
        <p:spPr bwMode="auto">
          <a:xfrm>
            <a:off x="6084168" y="4077072"/>
            <a:ext cx="1866900" cy="1771650"/>
          </a:xfrm>
          <a:prstGeom prst="rect">
            <a:avLst/>
          </a:prstGeom>
          <a:noFill/>
          <a:ln w="9525">
            <a:noFill/>
            <a:miter lim="800000"/>
            <a:headEnd/>
            <a:tailEnd/>
          </a:ln>
        </p:spPr>
      </p:pic>
    </p:spTree>
    <p:extLst>
      <p:ext uri="{BB962C8B-B14F-4D97-AF65-F5344CB8AC3E}">
        <p14:creationId xmlns:p14="http://schemas.microsoft.com/office/powerpoint/2010/main" val="28246179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5076006" y="2060848"/>
            <a:ext cx="3600450" cy="3114675"/>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395536" y="2060848"/>
            <a:ext cx="4514850" cy="39147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“Business” identifiers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
        <p:nvSpPr>
          <p:cNvPr id="5" name="Rounded Rectangle 4"/>
          <p:cNvSpPr/>
          <p:nvPr/>
        </p:nvSpPr>
        <p:spPr bwMode="auto">
          <a:xfrm>
            <a:off x="412304" y="3676327"/>
            <a:ext cx="4447728" cy="256729"/>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148064" y="2438400"/>
            <a:ext cx="3456384"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252804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look at the header</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xml+fhir;charset</a:t>
            </a:r>
            <a:r>
              <a:rPr lang="en-US" sz="1800" dirty="0" smtClean="0"/>
              <a:t>=utf-8</a:t>
            </a:r>
            <a:endParaRPr lang="en-US" sz="1800" dirty="0"/>
          </a:p>
          <a:p>
            <a:r>
              <a:rPr lang="en-US" sz="1800" dirty="0" smtClean="0"/>
              <a:t>Content-Length: 787</a:t>
            </a:r>
          </a:p>
          <a:p>
            <a:r>
              <a:rPr lang="en-US" sz="2300" b="1" dirty="0" err="1" smtClean="0">
                <a:solidFill>
                  <a:srgbClr val="CC3300"/>
                </a:solidFill>
              </a:rPr>
              <a:t>Etag</a:t>
            </a:r>
            <a:r>
              <a:rPr lang="en-US" sz="2300" b="1" dirty="0" smtClean="0">
                <a:solidFill>
                  <a:srgbClr val="CC3300"/>
                </a:solidFill>
              </a:rPr>
              <a:t>: W/”12”</a:t>
            </a:r>
          </a:p>
          <a:p>
            <a:r>
              <a:rPr lang="en-US" sz="2300" b="1" dirty="0" smtClean="0">
                <a:solidFill>
                  <a:schemeClr val="accent1"/>
                </a:solidFill>
              </a:rPr>
              <a:t>Content-Location:  http://fhir.furore.com/fhir/Patient/1/_history/12</a:t>
            </a:r>
          </a:p>
          <a:p>
            <a:r>
              <a:rPr lang="en-US" sz="1800" dirty="0" smtClean="0"/>
              <a:t>Last-Modified: Tue, 29 May 2012 23:45:32 GMT</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85</a:t>
            </a:fld>
            <a:endParaRPr lang="en-US"/>
          </a:p>
        </p:txBody>
      </p:sp>
    </p:spTree>
    <p:extLst>
      <p:ext uri="{BB962C8B-B14F-4D97-AF65-F5344CB8AC3E}">
        <p14:creationId xmlns:p14="http://schemas.microsoft.com/office/powerpoint/2010/main" val="13453668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 specific version…</a:t>
            </a:r>
            <a:endParaRPr lang="en-US" dirty="0"/>
          </a:p>
        </p:txBody>
      </p:sp>
      <p:sp>
        <p:nvSpPr>
          <p:cNvPr id="3" name="Content Placeholder 2"/>
          <p:cNvSpPr>
            <a:spLocks noGrp="1"/>
          </p:cNvSpPr>
          <p:nvPr>
            <p:ph idx="1"/>
          </p:nvPr>
        </p:nvSpPr>
        <p:spPr/>
        <p:txBody>
          <a:bodyPr/>
          <a:lstStyle/>
          <a:p>
            <a:r>
              <a:rPr lang="en-US" dirty="0" smtClean="0"/>
              <a:t>We have the version-specific URL</a:t>
            </a:r>
          </a:p>
          <a:p>
            <a:endParaRPr lang="en-US" dirty="0" smtClean="0"/>
          </a:p>
          <a:p>
            <a:pPr lvl="1"/>
            <a:endParaRPr lang="en-US" dirty="0" smtClean="0"/>
          </a:p>
          <a:p>
            <a:pPr marL="457200" lvl="1" indent="0">
              <a:buNone/>
            </a:pPr>
            <a:r>
              <a:rPr lang="en-US" b="1" dirty="0" smtClean="0">
                <a:latin typeface="Courier New" pitchFamily="49" charset="0"/>
                <a:cs typeface="Courier New" pitchFamily="49" charset="0"/>
              </a:rPr>
              <a:t>https://server.org/fhir/</a:t>
            </a:r>
            <a:r>
              <a:rPr lang="en-US" dirty="0" smtClean="0"/>
              <a:t> (continued)</a:t>
            </a:r>
          </a:p>
          <a:p>
            <a:pPr lvl="1"/>
            <a:endParaRPr lang="en-US" dirty="0" smtClean="0"/>
          </a:p>
          <a:p>
            <a:pPr marL="457200" lvl="1" indent="0">
              <a:buNone/>
            </a:pPr>
            <a:r>
              <a:rPr lang="en-US" b="1" dirty="0" smtClean="0">
                <a:latin typeface="Courier New" pitchFamily="49" charset="0"/>
                <a:cs typeface="Courier New" pitchFamily="49" charset="0"/>
              </a:rPr>
              <a:t>		Patient/1/_history/4</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86</a:t>
            </a:fld>
            <a:endParaRPr lang="en-US"/>
          </a:p>
        </p:txBody>
      </p:sp>
      <p:sp>
        <p:nvSpPr>
          <p:cNvPr id="6" name="Left Brace 5"/>
          <p:cNvSpPr/>
          <p:nvPr/>
        </p:nvSpPr>
        <p:spPr bwMode="auto">
          <a:xfrm rot="5400000">
            <a:off x="3924299"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526636" y="2895599"/>
            <a:ext cx="1197764" cy="369332"/>
          </a:xfrm>
          <a:prstGeom prst="rect">
            <a:avLst/>
          </a:prstGeom>
          <a:noFill/>
        </p:spPr>
        <p:txBody>
          <a:bodyPr wrap="none" rtlCol="0">
            <a:spAutoFit/>
          </a:bodyPr>
          <a:lstStyle/>
          <a:p>
            <a:r>
              <a:rPr lang="en-US" dirty="0" smtClean="0"/>
              <a:t>base path</a:t>
            </a:r>
            <a:endParaRPr lang="en-US" dirty="0"/>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smtClean="0"/>
              <a:t>identifier</a:t>
            </a:r>
            <a:endParaRPr lang="en-US" dirty="0"/>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smtClean="0"/>
              <a:t>version id</a:t>
            </a:r>
            <a:endParaRPr lang="en-US" dirty="0"/>
          </a:p>
        </p:txBody>
      </p:sp>
    </p:spTree>
    <p:extLst>
      <p:ext uri="{BB962C8B-B14F-4D97-AF65-F5344CB8AC3E}">
        <p14:creationId xmlns:p14="http://schemas.microsoft.com/office/powerpoint/2010/main" val="1198176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versions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87</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v15 </a:t>
            </a:r>
            <a:r>
              <a:rPr lang="en-US" sz="1100" b="1" dirty="0" smtClean="0">
                <a:solidFill>
                  <a:schemeClr val="bg1"/>
                </a:solidFill>
              </a:rPr>
              <a:t>– 2012-12-09</a:t>
            </a:r>
            <a:endParaRPr kumimoji="0" lang="en-US" sz="1100" b="1" i="0" u="none" strike="noStrike" cap="none" normalizeH="0" baseline="0" dirty="0" smtClean="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15752533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REST “representations”</a:t>
            </a:r>
            <a:endParaRPr lang="en-US" dirty="0"/>
          </a:p>
        </p:txBody>
      </p:sp>
      <p:sp>
        <p:nvSpPr>
          <p:cNvPr id="3" name="Content Placeholder 2"/>
          <p:cNvSpPr>
            <a:spLocks noGrp="1"/>
          </p:cNvSpPr>
          <p:nvPr>
            <p:ph idx="1"/>
          </p:nvPr>
        </p:nvSpPr>
        <p:spPr>
          <a:xfrm>
            <a:off x="457200" y="1905000"/>
            <a:ext cx="8382000" cy="4480520"/>
          </a:xfrm>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2300" b="1" dirty="0">
                <a:solidFill>
                  <a:schemeClr val="accent1"/>
                </a:solidFill>
              </a:rPr>
              <a:t>?_</a:t>
            </a:r>
            <a:r>
              <a:rPr lang="en-US" sz="2300" b="1" dirty="0" smtClean="0">
                <a:solidFill>
                  <a:schemeClr val="accent1"/>
                </a:solidFill>
              </a:rPr>
              <a:t>format=</a:t>
            </a:r>
            <a:r>
              <a:rPr lang="en-US" sz="2300" b="1" dirty="0" err="1" smtClean="0">
                <a:solidFill>
                  <a:schemeClr val="accent1"/>
                </a:solidFill>
              </a:rPr>
              <a:t>json</a:t>
            </a:r>
            <a:r>
              <a:rPr lang="en-US" sz="2300" b="1" dirty="0" smtClean="0">
                <a:solidFill>
                  <a:schemeClr val="accent1"/>
                </a:solidFill>
              </a:rPr>
              <a:t> </a:t>
            </a:r>
            <a:r>
              <a:rPr lang="en-US" sz="1800" dirty="0" smtClean="0"/>
              <a:t>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smtClean="0"/>
              <a:t>Content-Length: 787</a:t>
            </a:r>
          </a:p>
          <a:p>
            <a:endParaRPr lang="en-US" sz="1800" dirty="0" smtClean="0"/>
          </a:p>
          <a:p>
            <a:endParaRPr lang="en-US" sz="1800" dirty="0" smtClean="0"/>
          </a:p>
          <a:p>
            <a:r>
              <a:rPr lang="en-US" sz="1800" dirty="0"/>
              <a:t>GET </a:t>
            </a:r>
            <a:r>
              <a:rPr lang="en-US" sz="1800" b="1" dirty="0"/>
              <a:t>/</a:t>
            </a:r>
            <a:r>
              <a:rPr lang="en-US" sz="1800" b="1" dirty="0" err="1" smtClean="0"/>
              <a:t>fhir</a:t>
            </a:r>
            <a:r>
              <a:rPr lang="en-US" sz="1800" b="1" dirty="0" smtClean="0"/>
              <a:t>/Patient/1</a:t>
            </a:r>
            <a:r>
              <a:rPr lang="en-US" sz="1800" dirty="0" smtClean="0"/>
              <a:t> </a:t>
            </a:r>
            <a:r>
              <a:rPr lang="en-US" sz="1800" dirty="0"/>
              <a:t>HTTP/1.1</a:t>
            </a:r>
          </a:p>
          <a:p>
            <a:r>
              <a:rPr lang="en-US" sz="2300" b="1" dirty="0">
                <a:solidFill>
                  <a:schemeClr val="accent1"/>
                </a:solidFill>
              </a:rPr>
              <a:t>Accept: </a:t>
            </a:r>
            <a:r>
              <a:rPr lang="en-US" sz="2300" b="1" dirty="0" smtClean="0">
                <a:solidFill>
                  <a:schemeClr val="accent1"/>
                </a:solidFill>
              </a:rPr>
              <a:t>application/</a:t>
            </a:r>
            <a:r>
              <a:rPr lang="en-US" sz="2300" b="1" dirty="0" err="1" smtClean="0">
                <a:solidFill>
                  <a:schemeClr val="accent1"/>
                </a:solidFill>
              </a:rPr>
              <a:t>json+fhir</a:t>
            </a:r>
            <a:endParaRPr lang="en-US" sz="2300" b="1" dirty="0">
              <a:solidFill>
                <a:schemeClr val="accent1"/>
              </a:solidFill>
            </a:endParaRPr>
          </a:p>
          <a:p>
            <a:endParaRPr lang="en-US" sz="1800" dirty="0"/>
          </a:p>
          <a:p>
            <a:r>
              <a:rPr lang="en-US" sz="1800" dirty="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a:t>Content-Length: </a:t>
            </a:r>
            <a:r>
              <a:rPr lang="en-US" sz="1800" dirty="0" smtClean="0"/>
              <a:t>787</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88</a:t>
            </a:fld>
            <a:endParaRPr lang="en-US"/>
          </a:p>
        </p:txBody>
      </p:sp>
    </p:spTree>
    <p:extLst>
      <p:ext uri="{BB962C8B-B14F-4D97-AF65-F5344CB8AC3E}">
        <p14:creationId xmlns:p14="http://schemas.microsoft.com/office/powerpoint/2010/main" val="319520707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lgn="ctr">
              <a:buNone/>
            </a:pPr>
            <a:r>
              <a:rPr lang="en-US" dirty="0" smtClean="0"/>
              <a:t>DO I REALLY HAVE TO IMPLEMENT VERSIONS?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DO I REALLY NEED TO SUPPORT THAT PRE-HISTORIC XML STUFF?</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89</a:t>
            </a:fld>
            <a:endParaRPr lang="en-US"/>
          </a:p>
        </p:txBody>
      </p:sp>
      <p:sp>
        <p:nvSpPr>
          <p:cNvPr id="6" name="Rectangle 5"/>
          <p:cNvSpPr/>
          <p:nvPr/>
        </p:nvSpPr>
        <p:spPr>
          <a:xfrm>
            <a:off x="1363639" y="2971800"/>
            <a:ext cx="6561161" cy="1138773"/>
          </a:xfrm>
          <a:prstGeom prst="rect">
            <a:avLst/>
          </a:prstGeom>
        </p:spPr>
        <p:txBody>
          <a:bodyPr wrap="square">
            <a:spAutoFit/>
          </a:bodyPr>
          <a:lstStyle/>
          <a:p>
            <a:r>
              <a:rPr lang="en-US" sz="3200" dirty="0" smtClean="0"/>
              <a:t>NO,</a:t>
            </a:r>
            <a:r>
              <a:rPr lang="en-US" dirty="0" smtClean="0"/>
              <a:t> You are not required to keep history, and may return 410 (Gone) on a “</a:t>
            </a:r>
            <a:r>
              <a:rPr lang="en-US" dirty="0" err="1" smtClean="0"/>
              <a:t>vread</a:t>
            </a:r>
            <a:r>
              <a:rPr lang="en-US" dirty="0" smtClean="0"/>
              <a:t>” </a:t>
            </a:r>
            <a:r>
              <a:rPr lang="en-US" i="1" dirty="0" smtClean="0"/>
              <a:t>for any request for an older version than the current one!</a:t>
            </a:r>
            <a:endParaRPr lang="en-US" i="1" dirty="0"/>
          </a:p>
        </p:txBody>
      </p:sp>
      <p:sp>
        <p:nvSpPr>
          <p:cNvPr id="7" name="Rectangle 6"/>
          <p:cNvSpPr/>
          <p:nvPr/>
        </p:nvSpPr>
        <p:spPr>
          <a:xfrm>
            <a:off x="971600" y="5733256"/>
            <a:ext cx="7056784" cy="584775"/>
          </a:xfrm>
          <a:prstGeom prst="rect">
            <a:avLst/>
          </a:prstGeom>
        </p:spPr>
        <p:txBody>
          <a:bodyPr wrap="square">
            <a:spAutoFit/>
          </a:bodyPr>
          <a:lstStyle/>
          <a:p>
            <a:r>
              <a:rPr lang="en-US" sz="3200" dirty="0" smtClean="0"/>
              <a:t>NO,</a:t>
            </a:r>
            <a:r>
              <a:rPr lang="en-US" dirty="0" smtClean="0"/>
              <a:t> If you’re using DSTU 2.0 or later (but you really should . . .)</a:t>
            </a:r>
            <a:endParaRPr lang="en-US" i="1" dirty="0"/>
          </a:p>
        </p:txBody>
      </p:sp>
    </p:spTree>
    <p:extLst>
      <p:ext uri="{BB962C8B-B14F-4D97-AF65-F5344CB8AC3E}">
        <p14:creationId xmlns:p14="http://schemas.microsoft.com/office/powerpoint/2010/main" val="283289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Know how to navigate the FHIR specification and implementer resources</a:t>
            </a:r>
          </a:p>
          <a:p>
            <a:r>
              <a:rPr lang="en-US" sz="2800" dirty="0" smtClean="0"/>
              <a:t>Be able to use FHIR in a RESTful manner</a:t>
            </a:r>
          </a:p>
          <a:p>
            <a:pPr lvl="1"/>
            <a:r>
              <a:rPr lang="en-US" sz="2400" dirty="0" smtClean="0"/>
              <a:t>CRUD + Search</a:t>
            </a:r>
          </a:p>
          <a:p>
            <a:r>
              <a:rPr lang="en-US" sz="2800" dirty="0" smtClean="0"/>
              <a:t>Be able to craft FHIR documents and messages</a:t>
            </a:r>
          </a:p>
          <a:p>
            <a:r>
              <a:rPr lang="en-US" sz="2800" dirty="0" smtClean="0"/>
              <a:t>Understand FHIR architectural considerations </a:t>
            </a:r>
          </a:p>
          <a:p>
            <a:r>
              <a:rPr lang="en-US" sz="2800" dirty="0" smtClean="0"/>
              <a:t>Be familiar with potential FHIR implementation considerations</a:t>
            </a:r>
          </a:p>
          <a:p>
            <a:r>
              <a:rPr lang="en-US" sz="2800" dirty="0" smtClean="0"/>
              <a:t>Be ready to implement</a:t>
            </a:r>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99529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Conformance?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90</a:t>
            </a:fld>
            <a:endParaRPr lang="en-CA"/>
          </a:p>
        </p:txBody>
      </p:sp>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smtClean="0"/>
              <a:t>Which FHIR version?</a:t>
            </a:r>
          </a:p>
          <a:p>
            <a:pPr marL="285750" indent="-285750">
              <a:buFont typeface="Arial" charset="0"/>
              <a:buChar char="•"/>
            </a:pPr>
            <a:r>
              <a:rPr lang="en-US" dirty="0" smtClean="0"/>
              <a:t>Which Resources?</a:t>
            </a:r>
          </a:p>
          <a:p>
            <a:pPr marL="285750" indent="-285750">
              <a:buFont typeface="Arial" charset="0"/>
              <a:buChar char="•"/>
            </a:pPr>
            <a:r>
              <a:rPr lang="en-US" dirty="0" smtClean="0"/>
              <a:t>What search operations?</a:t>
            </a:r>
          </a:p>
          <a:p>
            <a:pPr marL="285750" indent="-285750">
              <a:buFont typeface="Arial" charset="0"/>
              <a:buChar char="•"/>
            </a:pPr>
            <a:r>
              <a:rPr lang="en-US" dirty="0" smtClean="0"/>
              <a:t>What formats?</a:t>
            </a:r>
          </a:p>
          <a:p>
            <a:pPr marL="285750" indent="-285750">
              <a:buFont typeface="Arial" charset="0"/>
              <a:buChar char="•"/>
            </a:pPr>
            <a:r>
              <a:rPr lang="en-US" dirty="0" smtClean="0"/>
              <a:t>Is this a test server?</a:t>
            </a:r>
          </a:p>
          <a:p>
            <a:pPr marL="285750" indent="-285750">
              <a:buFont typeface="Arial" charset="0"/>
              <a:buChar char="•"/>
            </a:pPr>
            <a:endParaRPr lang="en-US" dirty="0"/>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endParaRPr lang="en-US" dirty="0"/>
          </a:p>
          <a:p>
            <a:pPr marL="285750" indent="-285750">
              <a:buFont typeface="Arial" charset="0"/>
              <a:buChar char="•"/>
            </a:pPr>
            <a:r>
              <a:rPr lang="en-US" dirty="0" smtClean="0"/>
              <a:t>DO YOU SUPPORT HISTORY?</a:t>
            </a:r>
          </a:p>
          <a:p>
            <a:pPr marL="285750" indent="-285750">
              <a:buFont typeface="Arial" charset="0"/>
              <a:buChar char="•"/>
            </a:pPr>
            <a:r>
              <a:rPr lang="en-US" dirty="0" smtClean="0"/>
              <a:t>DO YOU SUPPORT XML/JSON?</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2"/>
              </a:rPr>
              <a:t>http://</a:t>
            </a:r>
            <a:r>
              <a:rPr lang="nl-NL" dirty="0" smtClean="0">
                <a:hlinkClick r:id="rId2"/>
              </a:rPr>
              <a:t>www.hl7.org/fhir/conformance.htm</a:t>
            </a:r>
            <a:endParaRPr lang="nl-NL" dirty="0"/>
          </a:p>
        </p:txBody>
      </p:sp>
      <p:pic>
        <p:nvPicPr>
          <p:cNvPr id="3075" name="Picture 3"/>
          <p:cNvPicPr>
            <a:picLocks noChangeAspect="1" noChangeArrowheads="1"/>
          </p:cNvPicPr>
          <p:nvPr/>
        </p:nvPicPr>
        <p:blipFill>
          <a:blip r:embed="rId3" cstate="print"/>
          <a:srcRect/>
          <a:stretch>
            <a:fillRect/>
          </a:stretch>
        </p:blipFill>
        <p:spPr bwMode="auto">
          <a:xfrm>
            <a:off x="4860032" y="1628800"/>
            <a:ext cx="3086100" cy="4371975"/>
          </a:xfrm>
          <a:prstGeom prst="rect">
            <a:avLst/>
          </a:prstGeom>
          <a:noFill/>
          <a:ln w="9525">
            <a:noFill/>
            <a:miter lim="800000"/>
            <a:headEnd/>
            <a:tailEnd/>
          </a:ln>
        </p:spPr>
      </p:pic>
      <p:sp>
        <p:nvSpPr>
          <p:cNvPr id="9" name="Oval 8"/>
          <p:cNvSpPr/>
          <p:nvPr/>
        </p:nvSpPr>
        <p:spPr bwMode="auto">
          <a:xfrm>
            <a:off x="4860032" y="4581128"/>
            <a:ext cx="1080120" cy="288032"/>
          </a:xfrm>
          <a:prstGeom prst="ellipse">
            <a:avLst/>
          </a:prstGeom>
          <a:noFill/>
          <a:ln w="38100" cap="flat" cmpd="sng" algn="ctr">
            <a:solidFill>
              <a:srgbClr val="CC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2591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Tag metadata</a:t>
            </a:r>
            <a:endParaRPr lang="en-CA" dirty="0"/>
          </a:p>
        </p:txBody>
      </p:sp>
      <p:sp>
        <p:nvSpPr>
          <p:cNvPr id="5" name="Content Placeholder 4"/>
          <p:cNvSpPr>
            <a:spLocks noGrp="1"/>
          </p:cNvSpPr>
          <p:nvPr>
            <p:ph idx="1"/>
          </p:nvPr>
        </p:nvSpPr>
        <p:spPr>
          <a:xfrm>
            <a:off x="2555776" y="1828800"/>
            <a:ext cx="6207224" cy="4624536"/>
          </a:xfrm>
        </p:spPr>
        <p:txBody>
          <a:bodyPr/>
          <a:lstStyle/>
          <a:p>
            <a:r>
              <a:rPr lang="en-CA" dirty="0" smtClean="0"/>
              <a:t>Profile – URLs of profiles the instance is valid against</a:t>
            </a:r>
          </a:p>
          <a:p>
            <a:r>
              <a:rPr lang="en-CA" dirty="0" smtClean="0"/>
              <a:t>Security – Codes indicating security labels that apply to the resource – identify policies that apply to resource use &amp; disclosure</a:t>
            </a:r>
          </a:p>
          <a:p>
            <a:r>
              <a:rPr lang="en-CA" dirty="0" smtClean="0"/>
              <a:t>Tag – additional tags describing process &amp; workflow</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91</a:t>
            </a:fld>
            <a:endParaRPr lang="en-CA" dirty="0"/>
          </a:p>
        </p:txBody>
      </p:sp>
      <p:pic>
        <p:nvPicPr>
          <p:cNvPr id="4098" name="Picture 2"/>
          <p:cNvPicPr>
            <a:picLocks noChangeAspect="1" noChangeArrowheads="1"/>
          </p:cNvPicPr>
          <p:nvPr/>
        </p:nvPicPr>
        <p:blipFill>
          <a:blip r:embed="rId3" cstate="print"/>
          <a:srcRect/>
          <a:stretch>
            <a:fillRect/>
          </a:stretch>
        </p:blipFill>
        <p:spPr bwMode="auto">
          <a:xfrm>
            <a:off x="395536" y="1988840"/>
            <a:ext cx="1866900" cy="177165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Mapping (meta)data to HTTP</a:t>
            </a:r>
            <a:endParaRPr lang="en-US" dirty="0"/>
          </a:p>
        </p:txBody>
      </p:sp>
      <p:sp>
        <p:nvSpPr>
          <p:cNvPr id="6" name="Content Placeholder 5"/>
          <p:cNvSpPr>
            <a:spLocks noGrp="1"/>
          </p:cNvSpPr>
          <p:nvPr>
            <p:ph sz="half" idx="1"/>
          </p:nvPr>
        </p:nvSpPr>
        <p:spPr>
          <a:xfrm>
            <a:off x="381000" y="2286000"/>
            <a:ext cx="4114800" cy="2590800"/>
          </a:xfrm>
        </p:spPr>
        <p:txBody>
          <a:bodyPr/>
          <a:lstStyle/>
          <a:p>
            <a:r>
              <a:rPr lang="en-US" dirty="0" smtClean="0"/>
              <a:t>Resource data</a:t>
            </a:r>
          </a:p>
          <a:p>
            <a:r>
              <a:rPr lang="en-US" dirty="0" smtClean="0"/>
              <a:t>Resource id</a:t>
            </a:r>
          </a:p>
          <a:p>
            <a:r>
              <a:rPr lang="en-US" dirty="0" smtClean="0"/>
              <a:t>Resource version</a:t>
            </a:r>
          </a:p>
          <a:p>
            <a:r>
              <a:rPr lang="en-US" smtClean="0"/>
              <a:t>Last </a:t>
            </a:r>
            <a:r>
              <a:rPr lang="en-US" dirty="0" smtClean="0"/>
              <a:t>update date</a:t>
            </a:r>
          </a:p>
          <a:p>
            <a:r>
              <a:rPr lang="en-US" dirty="0" smtClean="0"/>
              <a:t>Tags</a:t>
            </a:r>
            <a:endParaRPr lang="en-US" dirty="0"/>
          </a:p>
        </p:txBody>
      </p:sp>
      <p:sp>
        <p:nvSpPr>
          <p:cNvPr id="7" name="Content Placeholder 6"/>
          <p:cNvSpPr>
            <a:spLocks noGrp="1"/>
          </p:cNvSpPr>
          <p:nvPr>
            <p:ph sz="half" idx="2"/>
          </p:nvPr>
        </p:nvSpPr>
        <p:spPr>
          <a:xfrm>
            <a:off x="4495800" y="2362200"/>
            <a:ext cx="4114800" cy="2667000"/>
          </a:xfrm>
        </p:spPr>
        <p:txBody>
          <a:bodyPr/>
          <a:lstStyle/>
          <a:p>
            <a:r>
              <a:rPr lang="en-US" dirty="0" smtClean="0"/>
              <a:t>http body</a:t>
            </a:r>
          </a:p>
          <a:p>
            <a:r>
              <a:rPr lang="en-US" dirty="0" smtClean="0"/>
              <a:t>Url</a:t>
            </a:r>
          </a:p>
          <a:p>
            <a:r>
              <a:rPr lang="en-US" dirty="0" err="1" smtClean="0"/>
              <a:t>eTag</a:t>
            </a:r>
            <a:endParaRPr lang="en-US" dirty="0" smtClean="0"/>
          </a:p>
          <a:p>
            <a:r>
              <a:rPr lang="en-US" dirty="0" smtClean="0"/>
              <a:t>Last-Modified header</a:t>
            </a:r>
          </a:p>
          <a:p>
            <a:r>
              <a:rPr lang="en-US" dirty="0" smtClean="0"/>
              <a:t>N/A (used to be category header)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92</a:t>
            </a:fld>
            <a:endParaRPr lang="en-CA"/>
          </a:p>
        </p:txBody>
      </p:sp>
    </p:spTree>
    <p:extLst>
      <p:ext uri="{BB962C8B-B14F-4D97-AF65-F5344CB8AC3E}">
        <p14:creationId xmlns:p14="http://schemas.microsoft.com/office/powerpoint/2010/main" val="13603422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in the spec</a:t>
            </a:r>
            <a:endParaRPr lang="en-US" dirty="0"/>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smtClean="0"/>
              <a:t>Let’s look at these operations in the specification….</a:t>
            </a:r>
            <a:endParaRPr lang="nl-NL" sz="3200" dirty="0"/>
          </a:p>
        </p:txBody>
      </p:sp>
    </p:spTree>
    <p:extLst>
      <p:ext uri="{BB962C8B-B14F-4D97-AF65-F5344CB8AC3E}">
        <p14:creationId xmlns:p14="http://schemas.microsoft.com/office/powerpoint/2010/main" val="18618004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to verbs</a:t>
            </a:r>
            <a:endParaRPr lang="en-US" dirty="0"/>
          </a:p>
        </p:txBody>
      </p:sp>
      <p:sp>
        <p:nvSpPr>
          <p:cNvPr id="3" name="Content Placeholder 2"/>
          <p:cNvSpPr>
            <a:spLocks noGrp="1"/>
          </p:cNvSpPr>
          <p:nvPr>
            <p:ph idx="1"/>
          </p:nvPr>
        </p:nvSpPr>
        <p:spPr/>
        <p:txBody>
          <a:bodyPr/>
          <a:lstStyle/>
          <a:p>
            <a:r>
              <a:rPr lang="en-US" sz="1800" b="1" dirty="0" smtClean="0"/>
              <a:t>create 2.1.10 </a:t>
            </a:r>
          </a:p>
          <a:p>
            <a:r>
              <a:rPr lang="en-US" dirty="0" smtClean="0">
                <a:latin typeface="+mj-lt"/>
              </a:rPr>
              <a:t>The create interaction creates a new resource in a server assigned location. The create interaction is performed by an HTTP POST operation as shown: </a:t>
            </a:r>
          </a:p>
          <a:p>
            <a:r>
              <a:rPr lang="en-US" dirty="0" smtClean="0"/>
              <a:t>	POST [service-url]/[</a:t>
            </a:r>
            <a:r>
              <a:rPr lang="en-US" dirty="0" err="1" smtClean="0"/>
              <a:t>resourcetype</a:t>
            </a:r>
            <a:r>
              <a:rPr lang="en-US" dirty="0" smtClean="0"/>
              <a:t>] (?_format=mimeType) </a:t>
            </a:r>
          </a:p>
          <a:p>
            <a:r>
              <a:rPr lang="en-US" sz="1800" b="1" dirty="0" smtClean="0"/>
              <a:t>read 2.1.6 </a:t>
            </a:r>
          </a:p>
          <a:p>
            <a:r>
              <a:rPr lang="en-US" dirty="0" smtClean="0">
                <a:latin typeface="+mj-lt"/>
              </a:rPr>
              <a:t>The read interaction accesses the current contents of a resource. The interaction is performed by an HTTP GET operation as shown: </a:t>
            </a:r>
          </a:p>
          <a:p>
            <a:r>
              <a:rPr lang="en-US" dirty="0" smtClean="0"/>
              <a:t>	GET [service-url]/[</a:t>
            </a:r>
            <a:r>
              <a:rPr lang="en-US" dirty="0" err="1" smtClean="0"/>
              <a:t>resourcetype</a:t>
            </a:r>
            <a:r>
              <a:rPr lang="en-US" dirty="0" smtClean="0"/>
              <a:t>]/{id} (?_format=mimeType) </a:t>
            </a:r>
          </a:p>
          <a:p>
            <a:r>
              <a:rPr lang="en-US" sz="1800" b="1" dirty="0" smtClean="0"/>
              <a:t>update 2.1.8 </a:t>
            </a:r>
          </a:p>
          <a:p>
            <a:r>
              <a:rPr lang="en-US" dirty="0" smtClean="0">
                <a:latin typeface="+mj-lt"/>
              </a:rPr>
              <a:t>The update interaction creates a new current version for an existing resource or creates a new resource if no resource already exists for the given id. The update interaction is performed by an HTTP PUT operation as shown: </a:t>
            </a:r>
          </a:p>
          <a:p>
            <a:r>
              <a:rPr lang="en-US" dirty="0" smtClean="0"/>
              <a:t>	PUT [service-url]/[</a:t>
            </a:r>
            <a:r>
              <a:rPr lang="en-US" dirty="0" err="1" smtClean="0"/>
              <a:t>resourcetype</a:t>
            </a:r>
            <a:r>
              <a:rPr lang="en-US" dirty="0" smtClean="0"/>
              <a:t>]/{id} (?_format=mimeType) </a:t>
            </a:r>
          </a:p>
          <a:p>
            <a:r>
              <a:rPr lang="en-US" sz="1800" b="1" dirty="0" smtClean="0"/>
              <a:t>delete 2.1.9 </a:t>
            </a:r>
          </a:p>
          <a:p>
            <a:r>
              <a:rPr lang="en-US" dirty="0" smtClean="0">
                <a:latin typeface="+mj-lt"/>
              </a:rPr>
              <a:t>The delete interaction removes an existing resource. The interaction is performed by an HTTP DELETE operation as shown: </a:t>
            </a:r>
          </a:p>
          <a:p>
            <a:r>
              <a:rPr lang="en-US" dirty="0" smtClean="0"/>
              <a:t>	DELETE [service-url]/[</a:t>
            </a:r>
            <a:r>
              <a:rPr lang="en-US" dirty="0" err="1" smtClean="0"/>
              <a:t>resourcetype</a:t>
            </a:r>
            <a:r>
              <a:rPr lang="en-US" dirty="0" smtClean="0"/>
              <a:t>]/{id} </a:t>
            </a:r>
            <a:endParaRPr lang="en-US" dirty="0"/>
          </a:p>
        </p:txBody>
      </p:sp>
    </p:spTree>
    <p:extLst>
      <p:ext uri="{BB962C8B-B14F-4D97-AF65-F5344CB8AC3E}">
        <p14:creationId xmlns:p14="http://schemas.microsoft.com/office/powerpoint/2010/main" val="18065066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 resource</a:t>
            </a:r>
            <a:endParaRPr lang="en-US" dirty="0"/>
          </a:p>
        </p:txBody>
      </p:sp>
      <p:sp>
        <p:nvSpPr>
          <p:cNvPr id="3" name="Content Placeholder 2"/>
          <p:cNvSpPr>
            <a:spLocks noGrp="1"/>
          </p:cNvSpPr>
          <p:nvPr>
            <p:ph idx="1"/>
          </p:nvPr>
        </p:nvSpPr>
        <p:spPr/>
        <p:txBody>
          <a:bodyPr/>
          <a:lstStyle/>
          <a:p>
            <a:r>
              <a:rPr lang="en-US" dirty="0" smtClean="0"/>
              <a:t>You </a:t>
            </a:r>
            <a:r>
              <a:rPr lang="en-US" b="1" dirty="0" smtClean="0"/>
              <a:t>POST</a:t>
            </a:r>
            <a:r>
              <a:rPr lang="en-US" dirty="0" smtClean="0"/>
              <a:t> the contents to a </a:t>
            </a:r>
            <a:r>
              <a:rPr lang="en-US" dirty="0" err="1" smtClean="0"/>
              <a:t>url</a:t>
            </a:r>
            <a:r>
              <a:rPr lang="en-US" dirty="0" smtClean="0"/>
              <a:t> that indicates the resource type: </a:t>
            </a:r>
          </a:p>
          <a:p>
            <a:pPr lvl="1"/>
            <a:r>
              <a:rPr lang="en-US" dirty="0" smtClean="0"/>
              <a:t>E.g. https://server.org/fhir/Patient</a:t>
            </a:r>
          </a:p>
          <a:p>
            <a:r>
              <a:rPr lang="en-US" dirty="0" smtClean="0"/>
              <a:t>Supply body’s format in </a:t>
            </a:r>
            <a:r>
              <a:rPr lang="en-US" b="1" dirty="0" smtClean="0"/>
              <a:t>Content-Type header</a:t>
            </a:r>
            <a:r>
              <a:rPr lang="en-US" dirty="0" smtClean="0"/>
              <a:t>  </a:t>
            </a:r>
          </a:p>
          <a:p>
            <a:r>
              <a:rPr lang="en-US" dirty="0" smtClean="0"/>
              <a:t>Server returns </a:t>
            </a:r>
            <a:r>
              <a:rPr lang="en-US" b="1" dirty="0" smtClean="0"/>
              <a:t>201 (Created).</a:t>
            </a:r>
          </a:p>
          <a:p>
            <a:r>
              <a:rPr lang="en-US" dirty="0" smtClean="0"/>
              <a:t>Returns only the newly assigned </a:t>
            </a:r>
            <a:r>
              <a:rPr lang="en-US" b="1" dirty="0" smtClean="0"/>
              <a:t>version id</a:t>
            </a:r>
            <a:r>
              <a:rPr lang="en-US" dirty="0" smtClean="0"/>
              <a:t> URL in the </a:t>
            </a:r>
            <a:r>
              <a:rPr lang="en-US" b="1" dirty="0" smtClean="0"/>
              <a:t>Location</a:t>
            </a:r>
            <a:r>
              <a:rPr lang="en-US" dirty="0" smtClean="0"/>
              <a:t> header.</a:t>
            </a:r>
          </a:p>
          <a:p>
            <a:pPr lvl="1"/>
            <a:r>
              <a:rPr lang="en-US" dirty="0" smtClean="0"/>
              <a:t>It may also return the full resource content</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95</a:t>
            </a:fld>
            <a:endParaRPr lang="en-US"/>
          </a:p>
        </p:txBody>
      </p:sp>
    </p:spTree>
    <p:extLst>
      <p:ext uri="{BB962C8B-B14F-4D97-AF65-F5344CB8AC3E}">
        <p14:creationId xmlns:p14="http://schemas.microsoft.com/office/powerpoint/2010/main" val="37143611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update a resource</a:t>
            </a:r>
            <a:endParaRPr lang="en-US" dirty="0"/>
          </a:p>
        </p:txBody>
      </p:sp>
      <p:sp>
        <p:nvSpPr>
          <p:cNvPr id="3" name="Content Placeholder 2"/>
          <p:cNvSpPr>
            <a:spLocks noGrp="1"/>
          </p:cNvSpPr>
          <p:nvPr>
            <p:ph idx="1"/>
          </p:nvPr>
        </p:nvSpPr>
        <p:spPr/>
        <p:txBody>
          <a:bodyPr/>
          <a:lstStyle/>
          <a:p>
            <a:r>
              <a:rPr lang="en-US" dirty="0" smtClean="0"/>
              <a:t>Use </a:t>
            </a:r>
            <a:r>
              <a:rPr lang="en-US" b="1" dirty="0" smtClean="0"/>
              <a:t>PUT</a:t>
            </a:r>
            <a:r>
              <a:rPr lang="en-US" dirty="0" smtClean="0"/>
              <a:t> on the resource’s URL, with the new contents in the body</a:t>
            </a:r>
          </a:p>
          <a:p>
            <a:r>
              <a:rPr lang="en-US" dirty="0" smtClean="0"/>
              <a:t>Tell server the body’s format (xml/</a:t>
            </a:r>
            <a:r>
              <a:rPr lang="en-US" dirty="0" err="1" smtClean="0"/>
              <a:t>json</a:t>
            </a:r>
            <a:r>
              <a:rPr lang="en-US" dirty="0" smtClean="0"/>
              <a:t>) in the </a:t>
            </a:r>
            <a:r>
              <a:rPr lang="en-US" b="1" dirty="0" smtClean="0"/>
              <a:t>Content-Type</a:t>
            </a:r>
            <a:r>
              <a:rPr lang="en-US" dirty="0" smtClean="0"/>
              <a:t> header  </a:t>
            </a:r>
          </a:p>
          <a:p>
            <a:r>
              <a:rPr lang="en-US" dirty="0" smtClean="0"/>
              <a:t>Server returns 200</a:t>
            </a:r>
            <a:r>
              <a:rPr lang="en-US" b="1" dirty="0"/>
              <a:t> </a:t>
            </a:r>
            <a:r>
              <a:rPr lang="en-US" dirty="0" smtClean="0"/>
              <a:t>and the URL to new version in the </a:t>
            </a:r>
            <a:r>
              <a:rPr lang="en-US" b="1" dirty="0" smtClean="0"/>
              <a:t>Content-Location</a:t>
            </a:r>
            <a:r>
              <a:rPr lang="en-US" dirty="0" smtClean="0"/>
              <a:t> header.</a:t>
            </a:r>
          </a:p>
          <a:p>
            <a:pPr lvl="1"/>
            <a:r>
              <a:rPr lang="en-US" dirty="0" smtClean="0"/>
              <a:t>It may also return the full resource content  </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96</a:t>
            </a:fld>
            <a:endParaRPr lang="en-US"/>
          </a:p>
        </p:txBody>
      </p:sp>
    </p:spTree>
    <p:extLst>
      <p:ext uri="{BB962C8B-B14F-4D97-AF65-F5344CB8AC3E}">
        <p14:creationId xmlns:p14="http://schemas.microsoft.com/office/powerpoint/2010/main" val="37484700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PUT to create</a:t>
            </a:r>
            <a:endParaRPr lang="en-US" dirty="0"/>
          </a:p>
        </p:txBody>
      </p:sp>
      <p:sp>
        <p:nvSpPr>
          <p:cNvPr id="3" name="Content Placeholder 2"/>
          <p:cNvSpPr>
            <a:spLocks noGrp="1"/>
          </p:cNvSpPr>
          <p:nvPr>
            <p:ph idx="1"/>
          </p:nvPr>
        </p:nvSpPr>
        <p:spPr/>
        <p:txBody>
          <a:bodyPr/>
          <a:lstStyle/>
          <a:p>
            <a:r>
              <a:rPr lang="en-US" dirty="0" smtClean="0"/>
              <a:t>Server might/might not allow you to PUT to an id that does not yet exist. </a:t>
            </a:r>
          </a:p>
          <a:p>
            <a:r>
              <a:rPr lang="en-US" dirty="0" smtClean="0"/>
              <a:t>If it does: Resource gets created at that location </a:t>
            </a:r>
            <a:r>
              <a:rPr lang="en-US" dirty="0">
                <a:sym typeface="Wingdings"/>
              </a:rPr>
              <a:t></a:t>
            </a:r>
            <a:r>
              <a:rPr lang="en-US" dirty="0" smtClean="0"/>
              <a:t> </a:t>
            </a:r>
            <a:r>
              <a:rPr lang="en-US" i="1" dirty="0" smtClean="0"/>
              <a:t>client determines resource’s id</a:t>
            </a:r>
            <a:r>
              <a:rPr lang="en-US" dirty="0" smtClean="0"/>
              <a:t>!</a:t>
            </a:r>
          </a:p>
          <a:p>
            <a:r>
              <a:rPr lang="en-US" dirty="0" smtClean="0"/>
              <a:t>If it does not: server returns 501 (Not implemented)</a:t>
            </a:r>
          </a:p>
        </p:txBody>
      </p:sp>
      <p:sp>
        <p:nvSpPr>
          <p:cNvPr id="5" name="Slide Number Placeholder 4"/>
          <p:cNvSpPr>
            <a:spLocks noGrp="1"/>
          </p:cNvSpPr>
          <p:nvPr>
            <p:ph type="sldNum" sz="quarter" idx="4"/>
          </p:nvPr>
        </p:nvSpPr>
        <p:spPr/>
        <p:txBody>
          <a:bodyPr/>
          <a:lstStyle/>
          <a:p>
            <a:fld id="{2CD36790-EF9F-4521-A783-189BE19EEE4B}" type="slidenum">
              <a:rPr lang="en-US" smtClean="0"/>
              <a:pPr/>
              <a:t>97</a:t>
            </a:fld>
            <a:endParaRPr lang="en-US"/>
          </a:p>
        </p:txBody>
      </p:sp>
    </p:spTree>
    <p:extLst>
      <p:ext uri="{BB962C8B-B14F-4D97-AF65-F5344CB8AC3E}">
        <p14:creationId xmlns:p14="http://schemas.microsoft.com/office/powerpoint/2010/main" val="33282843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Control over returned content</a:t>
            </a:r>
            <a:endParaRPr lang="en-CA" dirty="0"/>
          </a:p>
        </p:txBody>
      </p:sp>
      <p:sp>
        <p:nvSpPr>
          <p:cNvPr id="3" name="Content Placeholder 2"/>
          <p:cNvSpPr>
            <a:spLocks noGrp="1"/>
          </p:cNvSpPr>
          <p:nvPr>
            <p:ph idx="1"/>
          </p:nvPr>
        </p:nvSpPr>
        <p:spPr/>
        <p:txBody>
          <a:bodyPr/>
          <a:lstStyle/>
          <a:p>
            <a:r>
              <a:rPr lang="en-CA" dirty="0" smtClean="0"/>
              <a:t>When responding to a create or update, server can return just headers or full body</a:t>
            </a:r>
          </a:p>
          <a:p>
            <a:r>
              <a:rPr lang="en-CA" dirty="0" smtClean="0"/>
              <a:t>Client can use “prefer” tag to indicate what it wants back:</a:t>
            </a:r>
          </a:p>
          <a:p>
            <a:pPr lvl="1"/>
            <a:r>
              <a:rPr lang="en-CA" dirty="0" smtClean="0"/>
              <a:t>Prefer: return=minimal</a:t>
            </a:r>
          </a:p>
          <a:p>
            <a:pPr lvl="1"/>
            <a:r>
              <a:rPr lang="en-CA" dirty="0" smtClean="0"/>
              <a:t>Prefer: return=representation</a:t>
            </a:r>
          </a:p>
          <a:p>
            <a:endParaRPr lang="en-CA"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Conditional behavior</a:t>
            </a:r>
            <a:endParaRPr lang="en-CA" dirty="0"/>
          </a:p>
        </p:txBody>
      </p:sp>
      <p:sp>
        <p:nvSpPr>
          <p:cNvPr id="3" name="Content Placeholder 2"/>
          <p:cNvSpPr>
            <a:spLocks noGrp="1"/>
          </p:cNvSpPr>
          <p:nvPr>
            <p:ph idx="1"/>
          </p:nvPr>
        </p:nvSpPr>
        <p:spPr/>
        <p:txBody>
          <a:bodyPr/>
          <a:lstStyle/>
          <a:p>
            <a:r>
              <a:rPr lang="en-CA" dirty="0" smtClean="0"/>
              <a:t>Read (GET)</a:t>
            </a:r>
          </a:p>
          <a:p>
            <a:pPr lvl="1"/>
            <a:r>
              <a:rPr lang="en-CA" dirty="0" smtClean="0"/>
              <a:t>If-Modified-Since: </a:t>
            </a:r>
            <a:br>
              <a:rPr lang="en-CA" dirty="0" smtClean="0"/>
            </a:br>
            <a:r>
              <a:rPr lang="en-CA" dirty="0" smtClean="0"/>
              <a:t>Sat, 02 Feb 2013 12:02:47 GMT</a:t>
            </a:r>
          </a:p>
          <a:p>
            <a:pPr lvl="1"/>
            <a:r>
              <a:rPr lang="en-CA" dirty="0" smtClean="0"/>
              <a:t>If-None-Match: W/”11”</a:t>
            </a:r>
          </a:p>
          <a:p>
            <a:r>
              <a:rPr lang="en-CA" dirty="0" smtClean="0"/>
              <a:t>Update (PUT)</a:t>
            </a:r>
          </a:p>
          <a:p>
            <a:pPr lvl="1"/>
            <a:r>
              <a:rPr lang="en-CA" dirty="0" smtClean="0"/>
              <a:t>If-Match: W/”11”</a:t>
            </a:r>
          </a:p>
          <a:p>
            <a:r>
              <a:rPr lang="en-CA" dirty="0" smtClean="0"/>
              <a:t>Create (POST)</a:t>
            </a:r>
          </a:p>
          <a:p>
            <a:pPr lvl="1"/>
            <a:r>
              <a:rPr lang="en-CA" dirty="0" smtClean="0"/>
              <a:t>If-None-Exist: http://somewhere.org/fhir/Patient?</a:t>
            </a:r>
            <a:br>
              <a:rPr lang="en-CA" dirty="0" smtClean="0"/>
            </a:br>
            <a:r>
              <a:rPr lang="en-CA" dirty="0" smtClean="0"/>
              <a:t>identifier=http://hl7.org/fhir/sid/us-ssn/|</a:t>
            </a:r>
            <a:br>
              <a:rPr lang="en-CA" dirty="0" smtClean="0"/>
            </a:br>
            <a:r>
              <a:rPr lang="en-CA" dirty="0" smtClean="0"/>
              <a:t>123456789</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99</a:t>
            </a:fld>
            <a:endParaRPr lang="en-CA"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13501</TotalTime>
  <Words>13613</Words>
  <Application>Microsoft Office PowerPoint</Application>
  <PresentationFormat>On-screen Show (4:3)</PresentationFormat>
  <Paragraphs>2541</Paragraphs>
  <Slides>266</Slides>
  <Notes>136</Notes>
  <HiddenSlides>21</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266</vt:i4>
      </vt:variant>
    </vt:vector>
  </HeadingPairs>
  <TitlesOfParts>
    <vt:vector size="282" baseType="lpstr">
      <vt:lpstr>Arial Unicode MS</vt:lpstr>
      <vt:lpstr>ＭＳ Ｐゴシック</vt:lpstr>
      <vt:lpstr>Arial</vt:lpstr>
      <vt:lpstr>Calibri</vt:lpstr>
      <vt:lpstr>Consolas</vt:lpstr>
      <vt:lpstr>Courier New</vt:lpstr>
      <vt:lpstr>Franklin Gothic Book</vt:lpstr>
      <vt:lpstr>Helvetica Neue</vt:lpstr>
      <vt:lpstr>Monaco</vt:lpstr>
      <vt:lpstr>Symbol</vt:lpstr>
      <vt:lpstr>Times New Roman</vt:lpstr>
      <vt:lpstr>Verdana</vt:lpstr>
      <vt:lpstr>Verdana</vt:lpstr>
      <vt:lpstr>Wingdings</vt:lpstr>
      <vt:lpstr>Refined</vt:lpstr>
      <vt:lpstr>Office Theme</vt:lpstr>
      <vt:lpstr>Hands-on FHIR</vt:lpstr>
      <vt:lpstr>This presentation</vt:lpstr>
      <vt:lpstr>Introduction</vt:lpstr>
      <vt:lpstr>Instructor</vt:lpstr>
      <vt:lpstr>Credit where it’s due</vt:lpstr>
      <vt:lpstr>Ground Rules</vt:lpstr>
      <vt:lpstr>Attendees</vt:lpstr>
      <vt:lpstr>FHIR Plans</vt:lpstr>
      <vt:lpstr>Objectives</vt:lpstr>
      <vt:lpstr>Workshop structure</vt:lpstr>
      <vt:lpstr>Workshop structure (cont’d)</vt:lpstr>
      <vt:lpstr>Take-away</vt:lpstr>
      <vt:lpstr>Outline</vt:lpstr>
      <vt:lpstr>Caveat</vt:lpstr>
      <vt:lpstr>Tooling</vt:lpstr>
      <vt:lpstr>FHIR Overview</vt:lpstr>
      <vt:lpstr>Discussion</vt:lpstr>
      <vt:lpstr>Discussion</vt:lpstr>
      <vt:lpstr>The acronym</vt:lpstr>
      <vt:lpstr>FHIR Manifesto</vt:lpstr>
      <vt:lpstr>Implementer Focus</vt:lpstr>
      <vt:lpstr>Implementer Focus is…</vt:lpstr>
      <vt:lpstr>Support “Common” Scenarios</vt:lpstr>
      <vt:lpstr>Paradigms</vt:lpstr>
      <vt:lpstr>V2 and FHIR</vt:lpstr>
      <vt:lpstr>V3 and FHIR</vt:lpstr>
      <vt:lpstr>FHIR and CDA</vt:lpstr>
      <vt:lpstr>FHIR and Services</vt:lpstr>
      <vt:lpstr>So why use anything else?</vt:lpstr>
      <vt:lpstr>Simple message</vt:lpstr>
      <vt:lpstr>Browsing the site</vt:lpstr>
      <vt:lpstr> Browsing the site</vt:lpstr>
      <vt:lpstr>The FHIR distribution</vt:lpstr>
      <vt:lpstr>The FHIR SVN</vt:lpstr>
      <vt:lpstr>In the FHIR SVN</vt:lpstr>
      <vt:lpstr>“Source” of FHIR</vt:lpstr>
      <vt:lpstr>Publication process</vt:lpstr>
      <vt:lpstr>Generator writers!</vt:lpstr>
      <vt:lpstr>Exercise #1</vt:lpstr>
      <vt:lpstr>What resource would you use for:</vt:lpstr>
      <vt:lpstr>Take-away</vt:lpstr>
      <vt:lpstr>FHIR Resources</vt:lpstr>
      <vt:lpstr>Resources for developers</vt:lpstr>
      <vt:lpstr>Resources</vt:lpstr>
      <vt:lpstr>What is/isn’t a Resource?</vt:lpstr>
      <vt:lpstr>Structure of a Resource</vt:lpstr>
      <vt:lpstr>PowerPoint Presentation</vt:lpstr>
      <vt:lpstr>Human Readable</vt:lpstr>
      <vt:lpstr>Resources in the spec</vt:lpstr>
      <vt:lpstr>Composition versus reference</vt:lpstr>
      <vt:lpstr>Composition of a Resource</vt:lpstr>
      <vt:lpstr>Resource Reference</vt:lpstr>
      <vt:lpstr>Resource Reference</vt:lpstr>
      <vt:lpstr>Network</vt:lpstr>
      <vt:lpstr>The FHIR Elements</vt:lpstr>
      <vt:lpstr>Start at the bottom: Primitives</vt:lpstr>
      <vt:lpstr>Derived primitives</vt:lpstr>
      <vt:lpstr>Derived primitives</vt:lpstr>
      <vt:lpstr>Level up:  Composite Data Types</vt:lpstr>
      <vt:lpstr>Data Types</vt:lpstr>
      <vt:lpstr>“Choice” properties</vt:lpstr>
      <vt:lpstr>Coded types</vt:lpstr>
      <vt:lpstr>Coded types</vt:lpstr>
      <vt:lpstr>Administrative Gender value set</vt:lpstr>
      <vt:lpstr>PowerPoint Presentation</vt:lpstr>
      <vt:lpstr>ValueSet</vt:lpstr>
      <vt:lpstr>Level up: resources</vt:lpstr>
      <vt:lpstr>References</vt:lpstr>
      <vt:lpstr>Extending a name</vt:lpstr>
      <vt:lpstr>Complex extensions</vt:lpstr>
      <vt:lpstr>Narrative</vt:lpstr>
      <vt:lpstr>The FHIR data model (simplified!)</vt:lpstr>
      <vt:lpstr>Exercise #2</vt:lpstr>
      <vt:lpstr>Create a patient</vt:lpstr>
      <vt:lpstr>Exercise Review</vt:lpstr>
      <vt:lpstr>Take-away</vt:lpstr>
      <vt:lpstr>RESTful FHIR</vt:lpstr>
      <vt:lpstr>REST?</vt:lpstr>
      <vt:lpstr>Why REST?</vt:lpstr>
      <vt:lpstr>Caveats with REST</vt:lpstr>
      <vt:lpstr>Just a quick GET</vt:lpstr>
      <vt:lpstr>A Resource’s identity</vt:lpstr>
      <vt:lpstr>Resource metadata</vt:lpstr>
      <vt:lpstr>“Business” identifiers</vt:lpstr>
      <vt:lpstr>One more look at the header</vt:lpstr>
      <vt:lpstr>For a specific version…</vt:lpstr>
      <vt:lpstr>Support for versions</vt:lpstr>
      <vt:lpstr>REST “representations”</vt:lpstr>
      <vt:lpstr>Question</vt:lpstr>
      <vt:lpstr>Remember Conformance?</vt:lpstr>
      <vt:lpstr>Tag metadata</vt:lpstr>
      <vt:lpstr>Mapping (meta)data to HTTP</vt:lpstr>
      <vt:lpstr>REST in the spec</vt:lpstr>
      <vt:lpstr>Mapping to verbs</vt:lpstr>
      <vt:lpstr>To create a resource</vt:lpstr>
      <vt:lpstr>To update a resource</vt:lpstr>
      <vt:lpstr>Using PUT to create</vt:lpstr>
      <vt:lpstr>Control over returned content</vt:lpstr>
      <vt:lpstr>Conditional behavior</vt:lpstr>
      <vt:lpstr>Collision-detecting updates</vt:lpstr>
      <vt:lpstr>What’s a ‘deleted’ Resource?</vt:lpstr>
      <vt:lpstr>Version history - deletions</vt:lpstr>
      <vt:lpstr>Version history - revival</vt:lpstr>
      <vt:lpstr>Operations</vt:lpstr>
      <vt:lpstr>Invoking an Operation</vt:lpstr>
      <vt:lpstr>Some existing operations</vt:lpstr>
      <vt:lpstr>The Binary Endpoint</vt:lpstr>
      <vt:lpstr>Useful for Attachments</vt:lpstr>
      <vt:lpstr>Using FHIR Client in C#</vt:lpstr>
      <vt:lpstr>Validation</vt:lpstr>
      <vt:lpstr>Exercise #3</vt:lpstr>
      <vt:lpstr>RESTful operations</vt:lpstr>
      <vt:lpstr>Take-away</vt:lpstr>
      <vt:lpstr>FHIR Bundles</vt:lpstr>
      <vt:lpstr>Communicating lists</vt:lpstr>
      <vt:lpstr>Bundles &amp; Atom</vt:lpstr>
      <vt:lpstr>An example Bundle</vt:lpstr>
      <vt:lpstr>The bundle header</vt:lpstr>
      <vt:lpstr>Bundle Types</vt:lpstr>
      <vt:lpstr>Link types</vt:lpstr>
      <vt:lpstr>Bundle Entry</vt:lpstr>
      <vt:lpstr>Bundle Entry</vt:lpstr>
      <vt:lpstr>Example: Keeping in sync</vt:lpstr>
      <vt:lpstr>Multiple versions of entries</vt:lpstr>
      <vt:lpstr>Identifiers in Bundles</vt:lpstr>
      <vt:lpstr>Deleted entries in History</vt:lpstr>
      <vt:lpstr>Bundles in C#</vt:lpstr>
      <vt:lpstr>Bundles in Java</vt:lpstr>
      <vt:lpstr>FHIR Documents</vt:lpstr>
      <vt:lpstr>Documents – are bundles</vt:lpstr>
      <vt:lpstr>The Composition resource</vt:lpstr>
      <vt:lpstr>Tag as “Document”</vt:lpstr>
      <vt:lpstr>Communicating documents</vt:lpstr>
      <vt:lpstr>Communicating documents (cont’d)</vt:lpstr>
      <vt:lpstr>Communicating documents (cont’d)</vt:lpstr>
      <vt:lpstr>Communicating documents (cont’d)</vt:lpstr>
      <vt:lpstr>(XDS) references</vt:lpstr>
      <vt:lpstr>IHE MHD</vt:lpstr>
      <vt:lpstr>FHIR Messages</vt:lpstr>
      <vt:lpstr>Messages – are bundles</vt:lpstr>
      <vt:lpstr>MessageHeader Resource</vt:lpstr>
      <vt:lpstr>FHIR messages</vt:lpstr>
      <vt:lpstr>Communicating messages</vt:lpstr>
      <vt:lpstr>Exercise #4</vt:lpstr>
      <vt:lpstr>Create a Document</vt:lpstr>
      <vt:lpstr>Exercise Review</vt:lpstr>
      <vt:lpstr>Take-away</vt:lpstr>
      <vt:lpstr>Discussion</vt:lpstr>
      <vt:lpstr>Hands-on FHIR</vt:lpstr>
      <vt:lpstr>Temperature Check</vt:lpstr>
      <vt:lpstr>Review</vt:lpstr>
      <vt:lpstr>Discussion</vt:lpstr>
      <vt:lpstr>Querying FHIR</vt:lpstr>
      <vt:lpstr>Getting “all” patients</vt:lpstr>
      <vt:lpstr>Search (patient)</vt:lpstr>
      <vt:lpstr>Combining parameters</vt:lpstr>
      <vt:lpstr>Search (patient)</vt:lpstr>
      <vt:lpstr>Parameter types</vt:lpstr>
      <vt:lpstr>Parameter types (cont’d)</vt:lpstr>
      <vt:lpstr>Parameter types (cont’d)</vt:lpstr>
      <vt:lpstr>Ok I get it…or not?</vt:lpstr>
      <vt:lpstr>Chained searches</vt:lpstr>
      <vt:lpstr>2 queries in 1</vt:lpstr>
      <vt:lpstr>More optimizations</vt:lpstr>
      <vt:lpstr>Reverse Include</vt:lpstr>
      <vt:lpstr>Composites</vt:lpstr>
      <vt:lpstr>Extension parameters</vt:lpstr>
      <vt:lpstr>Sorting</vt:lpstr>
      <vt:lpstr>Paging</vt:lpstr>
      <vt:lpstr>Summary</vt:lpstr>
      <vt:lpstr>Partitions</vt:lpstr>
      <vt:lpstr>Query by Tag</vt:lpstr>
      <vt:lpstr>Get vs. Post</vt:lpstr>
      <vt:lpstr>Query interoperability</vt:lpstr>
      <vt:lpstr>Exercise #5</vt:lpstr>
      <vt:lpstr>Answer FHIR questions</vt:lpstr>
      <vt:lpstr>Take-away</vt:lpstr>
      <vt:lpstr>Profiles and Conformance</vt:lpstr>
      <vt:lpstr>The need for Profiles</vt:lpstr>
      <vt:lpstr>The need for Profiles</vt:lpstr>
      <vt:lpstr>Profiling a resource</vt:lpstr>
      <vt:lpstr>Structured &amp; published</vt:lpstr>
      <vt:lpstr>Using profiles</vt:lpstr>
      <vt:lpstr>Who publishes?</vt:lpstr>
      <vt:lpstr>What’s in a profile?</vt:lpstr>
      <vt:lpstr>Scale / design</vt:lpstr>
      <vt:lpstr>Profile metadata</vt:lpstr>
      <vt:lpstr>Extensions</vt:lpstr>
      <vt:lpstr>Extension definition</vt:lpstr>
      <vt:lpstr>Must support?</vt:lpstr>
      <vt:lpstr>Extending a name</vt:lpstr>
      <vt:lpstr>Extending an extension?</vt:lpstr>
      <vt:lpstr>Constraints</vt:lpstr>
      <vt:lpstr>Constraining cardinality</vt:lpstr>
      <vt:lpstr>Limit value domains</vt:lpstr>
      <vt:lpstr>Contextualize narrative</vt:lpstr>
      <vt:lpstr>Profiling bindings</vt:lpstr>
      <vt:lpstr>Conformance levels</vt:lpstr>
      <vt:lpstr>ValueSets</vt:lpstr>
      <vt:lpstr>Add formal constraints</vt:lpstr>
      <vt:lpstr>Slicing</vt:lpstr>
      <vt:lpstr>Slicing into a CCD</vt:lpstr>
      <vt:lpstr>Aggregation</vt:lpstr>
      <vt:lpstr>Profiles at run-time</vt:lpstr>
      <vt:lpstr>Forge</vt:lpstr>
      <vt:lpstr>Conformance</vt:lpstr>
      <vt:lpstr>How to get conformance</vt:lpstr>
      <vt:lpstr>Conformance at run-time</vt:lpstr>
      <vt:lpstr>Exercise #6</vt:lpstr>
      <vt:lpstr>Profile &amp; Conformance Statement</vt:lpstr>
      <vt:lpstr>Take-away</vt:lpstr>
      <vt:lpstr>FHIR Implementation Considerations</vt:lpstr>
      <vt:lpstr>Some possible uses</vt:lpstr>
      <vt:lpstr>Repository model</vt:lpstr>
      <vt:lpstr>Overview of a server</vt:lpstr>
      <vt:lpstr>From wire to store</vt:lpstr>
      <vt:lpstr>Briefest intro to JSON</vt:lpstr>
      <vt:lpstr>Xml and JSON are different</vt:lpstr>
      <vt:lpstr>Xml and Json in FHIR</vt:lpstr>
      <vt:lpstr>Handling both</vt:lpstr>
      <vt:lpstr>Document-oriented store</vt:lpstr>
      <vt:lpstr>PowerPoint Presentation</vt:lpstr>
      <vt:lpstr>No (sql) transactions</vt:lpstr>
      <vt:lpstr>Batch: needs transactions</vt:lpstr>
      <vt:lpstr>Storing resources</vt:lpstr>
      <vt:lpstr>RDBMS: BLOB + Index</vt:lpstr>
      <vt:lpstr>PowerPoint Presentation</vt:lpstr>
      <vt:lpstr>Predictable search</vt:lpstr>
      <vt:lpstr>Types of parameters</vt:lpstr>
      <vt:lpstr>Partial/combined match</vt:lpstr>
      <vt:lpstr>Prepare your data!</vt:lpstr>
      <vt:lpstr>Validation</vt:lpstr>
      <vt:lpstr>Validation</vt:lpstr>
      <vt:lpstr>(Distributed) validation</vt:lpstr>
      <vt:lpstr>Tagging a Resource</vt:lpstr>
      <vt:lpstr>Why tags?</vt:lpstr>
      <vt:lpstr>Operation Outcome</vt:lpstr>
      <vt:lpstr>The “Basic” resource</vt:lpstr>
      <vt:lpstr>Discussion</vt:lpstr>
      <vt:lpstr>Take-away</vt:lpstr>
      <vt:lpstr>Implementing FHIR</vt:lpstr>
      <vt:lpstr>Reference implementations</vt:lpstr>
      <vt:lpstr>C# reference implementation</vt:lpstr>
      <vt:lpstr>A FHIR Resource in C#</vt:lpstr>
      <vt:lpstr>Object Model</vt:lpstr>
      <vt:lpstr>Primitives are not really primitive…</vt:lpstr>
      <vt:lpstr>Parsing/Serializing using C#</vt:lpstr>
      <vt:lpstr>Parsing/Serializing using Java</vt:lpstr>
      <vt:lpstr>Bundles</vt:lpstr>
      <vt:lpstr>Bundles in C#</vt:lpstr>
      <vt:lpstr>Bundles in Java</vt:lpstr>
      <vt:lpstr>Using FHIR Client in C#</vt:lpstr>
      <vt:lpstr>Using FHIR Client in Java</vt:lpstr>
      <vt:lpstr>Migration – v2</vt:lpstr>
      <vt:lpstr>Sample v2 mappings</vt:lpstr>
      <vt:lpstr>Migration – CDA</vt:lpstr>
      <vt:lpstr>Exercise #7 (take home!)</vt:lpstr>
      <vt:lpstr>Populate and Post a Resource using code</vt:lpstr>
      <vt:lpstr>Take-away</vt:lpstr>
      <vt:lpstr>The end is near…</vt:lpstr>
      <vt:lpstr>Balloting plans</vt:lpstr>
      <vt:lpstr>Is FHIR going to replace . . .</vt:lpstr>
      <vt:lpstr>Next Steps for you</vt:lpstr>
      <vt:lpstr>Education opportunities</vt:lpstr>
      <vt:lpstr>Take-away</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Brett Marquard</cp:lastModifiedBy>
  <cp:revision>336</cp:revision>
  <dcterms:created xsi:type="dcterms:W3CDTF">2012-12-03T20:41:34Z</dcterms:created>
  <dcterms:modified xsi:type="dcterms:W3CDTF">2015-11-17T11:41:51Z</dcterms:modified>
</cp:coreProperties>
</file>